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56" r:id="rId2"/>
    <p:sldId id="1118" r:id="rId3"/>
    <p:sldId id="1229" r:id="rId4"/>
    <p:sldId id="1127" r:id="rId5"/>
    <p:sldId id="1230" r:id="rId6"/>
    <p:sldId id="290" r:id="rId7"/>
    <p:sldId id="1168" r:id="rId8"/>
    <p:sldId id="1082" r:id="rId9"/>
    <p:sldId id="292" r:id="rId10"/>
    <p:sldId id="1231" r:id="rId11"/>
    <p:sldId id="1100" r:id="rId12"/>
    <p:sldId id="1201" r:id="rId13"/>
    <p:sldId id="1202" r:id="rId14"/>
    <p:sldId id="1107" r:id="rId15"/>
    <p:sldId id="1095" r:id="rId16"/>
    <p:sldId id="1105" r:id="rId17"/>
    <p:sldId id="1232" r:id="rId18"/>
    <p:sldId id="1114" r:id="rId19"/>
    <p:sldId id="1182" r:id="rId20"/>
    <p:sldId id="285" r:id="rId21"/>
    <p:sldId id="1131" r:id="rId22"/>
    <p:sldId id="1160" r:id="rId23"/>
    <p:sldId id="1122" r:id="rId24"/>
    <p:sldId id="1145" r:id="rId25"/>
    <p:sldId id="1157" r:id="rId26"/>
    <p:sldId id="1170" r:id="rId27"/>
    <p:sldId id="1158" r:id="rId28"/>
    <p:sldId id="1171" r:id="rId29"/>
    <p:sldId id="1137" r:id="rId30"/>
    <p:sldId id="1123" r:id="rId31"/>
    <p:sldId id="1204" r:id="rId32"/>
    <p:sldId id="1163" r:id="rId33"/>
    <p:sldId id="1203" r:id="rId34"/>
    <p:sldId id="1130" r:id="rId35"/>
    <p:sldId id="1169" r:id="rId36"/>
    <p:sldId id="1172" r:id="rId37"/>
    <p:sldId id="1205" r:id="rId38"/>
    <p:sldId id="1092" r:id="rId39"/>
    <p:sldId id="1097" r:id="rId40"/>
    <p:sldId id="1166" r:id="rId41"/>
    <p:sldId id="1154" r:id="rId42"/>
    <p:sldId id="1180" r:id="rId43"/>
    <p:sldId id="1128" r:id="rId44"/>
    <p:sldId id="1213" r:id="rId45"/>
    <p:sldId id="1223" r:id="rId46"/>
    <p:sldId id="1221" r:id="rId47"/>
    <p:sldId id="1216" r:id="rId48"/>
    <p:sldId id="1217" r:id="rId49"/>
    <p:sldId id="1214" r:id="rId50"/>
    <p:sldId id="1215" r:id="rId51"/>
    <p:sldId id="1224" r:id="rId52"/>
    <p:sldId id="1104" r:id="rId53"/>
    <p:sldId id="1121" r:id="rId54"/>
    <p:sldId id="1218" r:id="rId55"/>
    <p:sldId id="1108" r:id="rId56"/>
    <p:sldId id="1206" r:id="rId57"/>
    <p:sldId id="1098" r:id="rId58"/>
  </p:sldIdLst>
  <p:sldSz cx="9144000" cy="5143500" type="screen16x9"/>
  <p:notesSz cx="6794500" cy="9906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FF"/>
    <a:srgbClr val="945200"/>
    <a:srgbClr val="D4794A"/>
    <a:srgbClr val="8A54B8"/>
    <a:srgbClr val="987EB8"/>
    <a:srgbClr val="A682B9"/>
    <a:srgbClr val="91AAD9"/>
    <a:srgbClr val="00FDFF"/>
    <a:srgbClr val="F29FC5"/>
    <a:srgbClr val="FBE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WSL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3175" cmpd="sng">
              <a:solidFill>
                <a:schemeClr val="dk2"/>
              </a:solidFill>
            </a:ln>
          </a:top>
          <a:bottom>
            <a:ln w="3175" cmpd="sng">
              <a:solidFill>
                <a:schemeClr val="dk2"/>
              </a:solidFill>
            </a:ln>
          </a:bottom>
          <a:insideH>
            <a:ln w="3175" cmpd="sng">
              <a:solidFill>
                <a:schemeClr val="dk2"/>
              </a:solidFill>
            </a:ln>
          </a:insideH>
          <a:insideV>
            <a:ln w="6350" cmpd="sng">
              <a:solidFill>
                <a:schemeClr val="lt2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schemeClr val="dk1"/>
      </a:tcTxStyle>
      <a:tcStyle>
        <a:tcBdr/>
        <a:fill>
          <a:solidFill>
            <a:schemeClr val="accent5"/>
          </a:solidFill>
        </a:fill>
      </a:tcStyle>
    </a:band1H>
    <a:band2H>
      <a:tcTxStyle>
        <a:schemeClr val="dk1"/>
      </a:tcTxStyle>
      <a:tcStyle>
        <a:tcBdr/>
        <a:fill>
          <a:solidFill>
            <a:schemeClr val="accent6"/>
          </a:solidFill>
        </a:fill>
      </a:tcStyle>
    </a:band2H>
    <a:band1V>
      <a:tcTxStyle>
        <a:schemeClr val="dk1"/>
      </a:tcTxStyle>
      <a:tcStyle>
        <a:tcBdr/>
        <a:fill>
          <a:solidFill>
            <a:schemeClr val="accent5"/>
          </a:solidFill>
        </a:fill>
      </a:tcStyle>
    </a:band1V>
    <a:band2V>
      <a:tcTxStyle>
        <a:schemeClr val="dk1"/>
      </a:tcTxStyle>
      <a:tcStyle>
        <a:tcBdr/>
        <a:fill>
          <a:solidFill>
            <a:schemeClr val="accent6"/>
          </a:solidFill>
        </a:fill>
      </a:tcStyle>
    </a:band2V>
    <a:lastCol>
      <a:tcTxStyle b="on">
        <a:fontRef idx="major"/>
        <a:schemeClr val="dk1"/>
      </a:tcTxStyle>
      <a:tcStyle>
        <a:tcBdr/>
      </a:tcStyle>
    </a:lastCol>
    <a:firstCol>
      <a:tcTxStyle b="on">
        <a:fontRef idx="major"/>
        <a:schemeClr val="dk1"/>
      </a:tcTxStyle>
      <a:tcStyle>
        <a:tcBdr/>
      </a:tcStyle>
    </a:firstCol>
    <a:lastRow>
      <a:tcTxStyle b="on">
        <a:fontRef idx="major"/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</a:tcBdr>
      </a:tcStyle>
    </a:lastRow>
    <a:firstRow>
      <a:tcTxStyle b="on">
        <a:fontRef idx="major"/>
        <a:schemeClr val="dk1"/>
      </a:tcTxStyle>
      <a:tcStyle>
        <a:tcBdr>
          <a:top>
            <a:ln w="12700" cmpd="sng">
              <a:solidFill>
                <a:schemeClr val="lt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56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50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1F0F8-87FA-4B3D-9BE9-231B90DC6C05}" type="datetimeFigureOut">
              <a:rPr lang="de-CH" smtClean="0"/>
              <a:t>06.01.23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E703-AD4E-45C5-9FEA-415D8FE5287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35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9772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361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426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542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Schlüsselstellen werden in erster Linie über das Gelände identifiziert.</a:t>
            </a:r>
          </a:p>
        </p:txBody>
      </p:sp>
    </p:spTree>
    <p:extLst>
      <p:ext uri="{BB962C8B-B14F-4D97-AF65-F5344CB8AC3E}">
        <p14:creationId xmlns:p14="http://schemas.microsoft.com/office/powerpoint/2010/main" val="130185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5428" y="1571626"/>
            <a:ext cx="8008143" cy="2269331"/>
          </a:xfrm>
          <a:prstGeom prst="rect">
            <a:avLst/>
          </a:prstGeom>
        </p:spPr>
        <p:txBody>
          <a:bodyPr anchor="b"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73" y="3972661"/>
            <a:ext cx="7993856" cy="5433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3FA598C-D5BD-4FD4-B4A5-51EBE4D48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543230" y="274479"/>
            <a:ext cx="1698771" cy="11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9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0" userDrawn="1">
          <p15:clr>
            <a:srgbClr val="FDE53C"/>
          </p15:clr>
        </p15:guide>
        <p15:guide id="2" orient="horz" pos="2504" userDrawn="1">
          <p15:clr>
            <a:srgbClr val="FDE53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5135B2-CE09-4B52-B054-8D19FEAC28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5072" y="4824498"/>
            <a:ext cx="6643688" cy="162000"/>
          </a:xfrm>
          <a:prstGeom prst="rect">
            <a:avLst/>
          </a:prstGeom>
        </p:spPr>
        <p:txBody>
          <a:bodyPr/>
          <a:lstStyle/>
          <a:p>
            <a:r>
              <a:rPr lang="de-CH" dirty="0"/>
              <a:t>WSL-Institut für Schnee- und Lawinenforschung SLF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531A1-6C75-4DF0-B9FC-1F469200A7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325916" y="4824498"/>
            <a:ext cx="1243013" cy="162000"/>
          </a:xfrm>
          <a:prstGeom prst="rect">
            <a:avLst/>
          </a:prstGeom>
        </p:spPr>
        <p:txBody>
          <a:bodyPr/>
          <a:lstStyle/>
          <a:p>
            <a:r>
              <a:rPr lang="de-CH" dirty="0"/>
              <a:t> Seite </a:t>
            </a:r>
            <a:fld id="{0A6ABA92-B65E-42F5-BB28-73DA50746AED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866707F-28B4-4A2E-AB19-3814D7C2F2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5029" y="222647"/>
            <a:ext cx="8693944" cy="4698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099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 userDrawn="1">
          <p15:clr>
            <a:srgbClr val="C35EA4"/>
          </p15:clr>
        </p15:guide>
        <p15:guide id="2" pos="142" userDrawn="1">
          <p15:clr>
            <a:srgbClr val="C35EA4"/>
          </p15:clr>
        </p15:guide>
        <p15:guide id="3" pos="5618" userDrawn="1">
          <p15:clr>
            <a:srgbClr val="C35E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5428" y="1628775"/>
            <a:ext cx="8008143" cy="1802487"/>
          </a:xfrm>
          <a:prstGeom prst="rect">
            <a:avLst/>
          </a:prstGeom>
        </p:spPr>
        <p:txBody>
          <a:bodyPr anchor="b"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73" y="3668631"/>
            <a:ext cx="7993856" cy="5433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C8BF25-6D9F-4287-A88F-C88897088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543230" y="274479"/>
            <a:ext cx="1698771" cy="11972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B54697-AA62-554D-8BCB-8EB9067C6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453" b="41697"/>
          <a:stretch/>
        </p:blipFill>
        <p:spPr bwMode="black">
          <a:xfrm>
            <a:off x="1512293" y="325775"/>
            <a:ext cx="671831" cy="7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0" userDrawn="1">
          <p15:clr>
            <a:srgbClr val="FBAE40"/>
          </p15:clr>
        </p15:guide>
        <p15:guide id="2" orient="horz" pos="2657" userDrawn="1">
          <p15:clr>
            <a:srgbClr val="FBAE40"/>
          </p15:clr>
        </p15:guide>
        <p15:guide id="3" orient="horz" pos="216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1" y="1348978"/>
            <a:ext cx="3946525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79926" y="1348978"/>
            <a:ext cx="3948113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5305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/>
              <a:t>WSL-Institut für Schnee- und Lawinenforschung SLF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867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61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096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56" r:id="rId4"/>
    <p:sldLayoutId id="2147483661" r:id="rId5"/>
    <p:sldLayoutId id="2147483663" r:id="rId6"/>
    <p:sldLayoutId id="2147483664" r:id="rId7"/>
  </p:sldLayoutIdLst>
  <p:hf hdr="0" dt="0"/>
  <p:txStyles>
    <p:titleStyle>
      <a:lvl1pPr algn="l" defTabSz="51435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9000" indent="-189000" algn="l" defTabSz="51435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5143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89000" indent="-189000" algn="l" defTabSz="514350" rtl="0" eaLnBrk="1" latinLnBrk="0" hangingPunct="1">
        <a:lnSpc>
          <a:spcPct val="100000"/>
        </a:lnSpc>
        <a:spcBef>
          <a:spcPts val="675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89000" algn="l" defTabSz="514350" rtl="0" eaLnBrk="1" latinLnBrk="0" hangingPunct="1">
        <a:lnSpc>
          <a:spcPct val="100000"/>
        </a:lnSpc>
        <a:spcBef>
          <a:spcPts val="675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51435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None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3100" userDrawn="1">
          <p15:clr>
            <a:srgbClr val="F26B43"/>
          </p15:clr>
        </p15:guide>
        <p15:guide id="9" pos="2914" userDrawn="1">
          <p15:clr>
            <a:srgbClr val="A4A3A4"/>
          </p15:clr>
        </p15:guide>
        <p15:guide id="10" pos="2489" userDrawn="1">
          <p15:clr>
            <a:srgbClr val="A4A3A4"/>
          </p15:clr>
        </p15:guide>
        <p15:guide id="11" pos="2421" userDrawn="1">
          <p15:clr>
            <a:srgbClr val="A4A3A4"/>
          </p15:clr>
        </p15:guide>
        <p15:guide id="12" pos="2063" userDrawn="1">
          <p15:clr>
            <a:srgbClr val="A4A3A4"/>
          </p15:clr>
        </p15:guide>
        <p15:guide id="13" pos="1996" userDrawn="1">
          <p15:clr>
            <a:srgbClr val="A4A3A4"/>
          </p15:clr>
        </p15:guide>
        <p15:guide id="14" pos="1638" userDrawn="1">
          <p15:clr>
            <a:srgbClr val="A4A3A4"/>
          </p15:clr>
        </p15:guide>
        <p15:guide id="15" pos="1571" userDrawn="1">
          <p15:clr>
            <a:srgbClr val="A4A3A4"/>
          </p15:clr>
        </p15:guide>
        <p15:guide id="16" pos="1213" userDrawn="1">
          <p15:clr>
            <a:srgbClr val="A4A3A4"/>
          </p15:clr>
        </p15:guide>
        <p15:guide id="17" pos="1145" userDrawn="1">
          <p15:clr>
            <a:srgbClr val="A4A3A4"/>
          </p15:clr>
        </p15:guide>
        <p15:guide id="18" pos="788" userDrawn="1">
          <p15:clr>
            <a:srgbClr val="A4A3A4"/>
          </p15:clr>
        </p15:guide>
        <p15:guide id="19" pos="720" userDrawn="1">
          <p15:clr>
            <a:srgbClr val="A4A3A4"/>
          </p15:clr>
        </p15:guide>
        <p15:guide id="20" pos="362" userDrawn="1">
          <p15:clr>
            <a:srgbClr val="F26B43"/>
          </p15:clr>
        </p15:guide>
        <p15:guide id="21" pos="2846" userDrawn="1">
          <p15:clr>
            <a:srgbClr val="A4A3A4"/>
          </p15:clr>
        </p15:guide>
        <p15:guide id="22" pos="3272" userDrawn="1">
          <p15:clr>
            <a:srgbClr val="A4A3A4"/>
          </p15:clr>
        </p15:guide>
        <p15:guide id="23" pos="3339" userDrawn="1">
          <p15:clr>
            <a:srgbClr val="A4A3A4"/>
          </p15:clr>
        </p15:guide>
        <p15:guide id="24" pos="3697" userDrawn="1">
          <p15:clr>
            <a:srgbClr val="A4A3A4"/>
          </p15:clr>
        </p15:guide>
        <p15:guide id="25" pos="3764" userDrawn="1">
          <p15:clr>
            <a:srgbClr val="A4A3A4"/>
          </p15:clr>
        </p15:guide>
        <p15:guide id="26" pos="4122" userDrawn="1">
          <p15:clr>
            <a:srgbClr val="A4A3A4"/>
          </p15:clr>
        </p15:guide>
        <p15:guide id="27" pos="4190" userDrawn="1">
          <p15:clr>
            <a:srgbClr val="A4A3A4"/>
          </p15:clr>
        </p15:guide>
        <p15:guide id="28" pos="4547" userDrawn="1">
          <p15:clr>
            <a:srgbClr val="A4A3A4"/>
          </p15:clr>
        </p15:guide>
        <p15:guide id="29" pos="4615" userDrawn="1">
          <p15:clr>
            <a:srgbClr val="A4A3A4"/>
          </p15:clr>
        </p15:guide>
        <p15:guide id="30" pos="4973" userDrawn="1">
          <p15:clr>
            <a:srgbClr val="A4A3A4"/>
          </p15:clr>
        </p15:guide>
        <p15:guide id="31" pos="5040" userDrawn="1">
          <p15:clr>
            <a:srgbClr val="A4A3A4"/>
          </p15:clr>
        </p15:guide>
        <p15:guide id="32" pos="5398" userDrawn="1">
          <p15:clr>
            <a:srgbClr val="F26B43"/>
          </p15:clr>
        </p15:guide>
        <p15:guide id="33" orient="horz" pos="362" userDrawn="1">
          <p15:clr>
            <a:srgbClr val="F26B43"/>
          </p15:clr>
        </p15:guide>
        <p15:guide id="34" orient="horz" pos="889" userDrawn="1">
          <p15:clr>
            <a:srgbClr val="F26B43"/>
          </p15:clr>
        </p15:guide>
        <p15:guide id="35" orient="horz" pos="2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FF9D7-A027-48DD-B1B2-8A97DFF73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140" y="1905903"/>
            <a:ext cx="8008143" cy="1771792"/>
          </a:xfrm>
        </p:spPr>
        <p:txBody>
          <a:bodyPr/>
          <a:lstStyle/>
          <a:p>
            <a:pPr>
              <a:spcAft>
                <a:spcPts val="225"/>
              </a:spcAft>
            </a:pPr>
            <a:r>
              <a:rPr lang="de-CH" dirty="0"/>
              <a:t>RiskCheck an Schlüsselstellen</a:t>
            </a:r>
            <a:br>
              <a:rPr lang="de-CH" sz="2700" dirty="0"/>
            </a:br>
            <a:br>
              <a:rPr lang="de-CH" sz="2700" dirty="0"/>
            </a:br>
            <a:br>
              <a:rPr lang="de-CH" sz="2700" dirty="0"/>
            </a:br>
            <a:br>
              <a:rPr lang="de-CH" sz="1800" b="0" dirty="0"/>
            </a:br>
            <a:r>
              <a:rPr lang="de-CH" sz="1800" b="0" dirty="0"/>
              <a:t>Stephan Harvey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573DD6-11A3-4EB7-9295-A5D76591A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140" y="4358069"/>
            <a:ext cx="7993856" cy="543380"/>
          </a:xfrm>
        </p:spPr>
        <p:txBody>
          <a:bodyPr/>
          <a:lstStyle/>
          <a:p>
            <a:r>
              <a:rPr lang="de-CH" dirty="0"/>
              <a:t>WSL-Institut für Schnee- und </a:t>
            </a:r>
            <a:br>
              <a:rPr lang="de-CH" dirty="0"/>
            </a:br>
            <a:r>
              <a:rPr lang="de-CH" dirty="0"/>
              <a:t>Lawinenforschung SLF</a:t>
            </a:r>
          </a:p>
        </p:txBody>
      </p:sp>
    </p:spTree>
    <p:extLst>
      <p:ext uri="{BB962C8B-B14F-4D97-AF65-F5344CB8AC3E}">
        <p14:creationId xmlns:p14="http://schemas.microsoft.com/office/powerpoint/2010/main" val="98367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CD94F2D-BEDF-B8F8-351F-FB79763217DF}"/>
              </a:ext>
            </a:extLst>
          </p:cNvPr>
          <p:cNvSpPr txBox="1"/>
          <p:nvPr/>
        </p:nvSpPr>
        <p:spPr>
          <a:xfrm>
            <a:off x="536712" y="870799"/>
            <a:ext cx="3727063" cy="1138773"/>
          </a:xfrm>
          <a:prstGeom prst="rect">
            <a:avLst/>
          </a:prstGeom>
          <a:solidFill>
            <a:srgbClr val="91AAD9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Gefahr</a:t>
            </a:r>
          </a:p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Wie wahrscheinlich ist eine Lawinenauslösung?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D16386-C128-5600-4346-B2898D56CE61}"/>
              </a:ext>
            </a:extLst>
          </p:cNvPr>
          <p:cNvSpPr txBox="1"/>
          <p:nvPr/>
        </p:nvSpPr>
        <p:spPr>
          <a:xfrm>
            <a:off x="538929" y="2159489"/>
            <a:ext cx="3724846" cy="1138773"/>
          </a:xfrm>
          <a:prstGeom prst="rect">
            <a:avLst/>
          </a:prstGeom>
          <a:solidFill>
            <a:srgbClr val="F29FC5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Konsequenzen</a:t>
            </a:r>
          </a:p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Was wären die Folgen einer Auslösung?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0B4A21-F1D5-1CD6-7D0B-E5D15AAE87B0}"/>
              </a:ext>
            </a:extLst>
          </p:cNvPr>
          <p:cNvSpPr txBox="1"/>
          <p:nvPr/>
        </p:nvSpPr>
        <p:spPr>
          <a:xfrm>
            <a:off x="5325420" y="1493058"/>
            <a:ext cx="3727063" cy="1138773"/>
          </a:xfrm>
          <a:prstGeom prst="rect">
            <a:avLst/>
          </a:prstGeom>
          <a:solidFill>
            <a:srgbClr val="D4794A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Risiko</a:t>
            </a:r>
          </a:p>
          <a:p>
            <a:pPr algn="l"/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hoch ist das Risiko und passt es zu mir und zur Gruppe?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9D359F-33D0-EF2B-1D49-6FF7EF720836}"/>
              </a:ext>
            </a:extLst>
          </p:cNvPr>
          <p:cNvSpPr txBox="1"/>
          <p:nvPr/>
        </p:nvSpPr>
        <p:spPr>
          <a:xfrm>
            <a:off x="536712" y="197704"/>
            <a:ext cx="249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 Fragen</a:t>
            </a:r>
          </a:p>
        </p:txBody>
      </p: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BFC0812B-4E24-978C-72FC-58E16D6798CF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263774" y="1072409"/>
            <a:ext cx="2925178" cy="420649"/>
          </a:xfrm>
          <a:prstGeom prst="bentConnector2">
            <a:avLst/>
          </a:prstGeom>
          <a:ln w="38100">
            <a:solidFill>
              <a:srgbClr val="91AAD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C5F7F193-04CF-3D53-1DCD-A4462FFA43DF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4248363" y="2631831"/>
            <a:ext cx="2940589" cy="516269"/>
          </a:xfrm>
          <a:prstGeom prst="bentConnector2">
            <a:avLst/>
          </a:prstGeom>
          <a:ln w="38100">
            <a:solidFill>
              <a:srgbClr val="F29FC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CD52CF4-992B-7733-9482-05C99C1EA904}"/>
              </a:ext>
            </a:extLst>
          </p:cNvPr>
          <p:cNvGrpSpPr/>
          <p:nvPr/>
        </p:nvGrpSpPr>
        <p:grpSpPr>
          <a:xfrm>
            <a:off x="536712" y="211293"/>
            <a:ext cx="8506593" cy="4285743"/>
            <a:chOff x="536712" y="211293"/>
            <a:chExt cx="8506593" cy="428574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A6C85EE-B7DA-D049-D02C-B1E081DD25E5}"/>
                </a:ext>
              </a:extLst>
            </p:cNvPr>
            <p:cNvSpPr txBox="1"/>
            <p:nvPr/>
          </p:nvSpPr>
          <p:spPr>
            <a:xfrm>
              <a:off x="536712" y="3666039"/>
              <a:ext cx="8506593" cy="830997"/>
            </a:xfrm>
            <a:prstGeom prst="rect">
              <a:avLst/>
            </a:prstGeom>
            <a:solidFill>
              <a:srgbClr val="987EB8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endPara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de-DE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Lassen sich mit </a:t>
              </a:r>
              <a:r>
                <a:rPr lang="de-DE" sz="2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r>
                <a:rPr lang="de-DE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Gefahr und/oder Konsequenzen verringern?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0A12C9DA-CFD4-A75A-69F5-F578867BA515}"/>
                </a:ext>
              </a:extLst>
            </p:cNvPr>
            <p:cNvCxnSpPr/>
            <p:nvPr/>
          </p:nvCxnSpPr>
          <p:spPr>
            <a:xfrm>
              <a:off x="8517276" y="2631831"/>
              <a:ext cx="0" cy="1034208"/>
            </a:xfrm>
            <a:prstGeom prst="straightConnector1">
              <a:avLst/>
            </a:prstGeom>
            <a:ln w="38100">
              <a:solidFill>
                <a:srgbClr val="D4794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43EC1B70-7D26-F57B-411C-8A73E8EFE83E}"/>
                </a:ext>
              </a:extLst>
            </p:cNvPr>
            <p:cNvCxnSpPr/>
            <p:nvPr/>
          </p:nvCxnSpPr>
          <p:spPr>
            <a:xfrm flipV="1">
              <a:off x="8065213" y="2631831"/>
              <a:ext cx="0" cy="1034208"/>
            </a:xfrm>
            <a:prstGeom prst="straightConnector1">
              <a:avLst/>
            </a:prstGeom>
            <a:ln w="38100">
              <a:solidFill>
                <a:srgbClr val="987EB8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0ED267E-37BC-8499-43C9-4C87C26C81BE}"/>
                </a:ext>
              </a:extLst>
            </p:cNvPr>
            <p:cNvSpPr txBox="1"/>
            <p:nvPr/>
          </p:nvSpPr>
          <p:spPr>
            <a:xfrm>
              <a:off x="4528094" y="211293"/>
              <a:ext cx="4079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b="1" dirty="0" err="1">
                  <a:solidFill>
                    <a:srgbClr val="987EB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r>
                <a:rPr lang="de-DE" sz="2400" b="1" dirty="0">
                  <a:solidFill>
                    <a:srgbClr val="987EB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berücksichtigen!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2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2EBE13F-9CFD-285C-C5F3-ED4369A82E52}"/>
              </a:ext>
            </a:extLst>
          </p:cNvPr>
          <p:cNvSpPr txBox="1"/>
          <p:nvPr/>
        </p:nvSpPr>
        <p:spPr>
          <a:xfrm>
            <a:off x="503695" y="150316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tx2"/>
                </a:solidFill>
              </a:rPr>
              <a:t>RiskCheck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4CC28E-23DF-E644-669C-D18887C5D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226"/>
            <a:ext cx="4367814" cy="439839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931BFF8-9394-0349-FB69-A3E6D5B6A7BA}"/>
              </a:ext>
            </a:extLst>
          </p:cNvPr>
          <p:cNvSpPr txBox="1"/>
          <p:nvPr/>
        </p:nvSpPr>
        <p:spPr>
          <a:xfrm>
            <a:off x="4442829" y="1393486"/>
            <a:ext cx="4367814" cy="877163"/>
          </a:xfrm>
          <a:prstGeom prst="rect">
            <a:avLst/>
          </a:prstGeom>
          <a:solidFill>
            <a:srgbClr val="C9D2EC"/>
          </a:solidFill>
        </p:spPr>
        <p:txBody>
          <a:bodyPr wrap="square" rtlCol="0">
            <a:spAutoFit/>
          </a:bodyPr>
          <a:lstStyle/>
          <a:p>
            <a:pPr marL="623888" indent="-623888" algn="l">
              <a:tabLst>
                <a:tab pos="614363" algn="l"/>
              </a:tabLst>
            </a:pP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tief: 	günstige Lawinensituation</a:t>
            </a:r>
          </a:p>
          <a:p>
            <a:pPr marL="623888" indent="-623888" algn="l">
              <a:tabLst>
                <a:tab pos="614363" algn="l"/>
              </a:tabLst>
            </a:pP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hoch:	schwache Schneedecke, spontane Lawinen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27BBD8-F3BD-6B84-6BF8-C4EEAA1E233A}"/>
              </a:ext>
            </a:extLst>
          </p:cNvPr>
          <p:cNvSpPr txBox="1"/>
          <p:nvPr/>
        </p:nvSpPr>
        <p:spPr>
          <a:xfrm>
            <a:off x="4432554" y="2671754"/>
            <a:ext cx="4378088" cy="615553"/>
          </a:xfrm>
          <a:prstGeom prst="rect">
            <a:avLst/>
          </a:prstGeom>
          <a:solidFill>
            <a:srgbClr val="FBE0ED"/>
          </a:solidFill>
        </p:spPr>
        <p:txBody>
          <a:bodyPr wrap="square" rtlCol="0">
            <a:spAutoFit/>
          </a:bodyPr>
          <a:lstStyle/>
          <a:p>
            <a:pPr algn="l">
              <a:tabLst>
                <a:tab pos="527050" algn="l"/>
              </a:tabLst>
            </a:pP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klein:		nicht ganz verschüttet, unverletzt	</a:t>
            </a:r>
          </a:p>
          <a:p>
            <a:pPr algn="l">
              <a:tabLst>
                <a:tab pos="527050" algn="l"/>
              </a:tabLst>
            </a:pP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gross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:	tiefe Verschüttung, tödliche Verletzung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B40FA8-0447-A1B7-B4F1-91D9580A76FC}"/>
              </a:ext>
            </a:extLst>
          </p:cNvPr>
          <p:cNvSpPr txBox="1"/>
          <p:nvPr/>
        </p:nvSpPr>
        <p:spPr>
          <a:xfrm>
            <a:off x="4442829" y="1024154"/>
            <a:ext cx="4367814" cy="400110"/>
          </a:xfrm>
          <a:prstGeom prst="rect">
            <a:avLst/>
          </a:prstGeom>
          <a:solidFill>
            <a:srgbClr val="91AAD9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Gefahr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77FE1FE-108D-2BCC-7A07-C4AC8A047FB3}"/>
              </a:ext>
            </a:extLst>
          </p:cNvPr>
          <p:cNvSpPr txBox="1"/>
          <p:nvPr/>
        </p:nvSpPr>
        <p:spPr>
          <a:xfrm>
            <a:off x="4432553" y="2302422"/>
            <a:ext cx="4378089" cy="400110"/>
          </a:xfrm>
          <a:prstGeom prst="rect">
            <a:avLst/>
          </a:prstGeom>
          <a:solidFill>
            <a:srgbClr val="F29FC5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Konsequenzen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45656D6-9043-491A-CACB-063DA3412533}"/>
              </a:ext>
            </a:extLst>
          </p:cNvPr>
          <p:cNvSpPr txBox="1"/>
          <p:nvPr/>
        </p:nvSpPr>
        <p:spPr>
          <a:xfrm>
            <a:off x="2526889" y="1676548"/>
            <a:ext cx="646331" cy="338554"/>
          </a:xfrm>
          <a:prstGeom prst="rect">
            <a:avLst/>
          </a:prstGeom>
          <a:solidFill>
            <a:srgbClr val="D479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Frutiger LT Std 57 Cn" panose="020B0606020204020204" pitchFamily="34" charset="0"/>
              </a:rPr>
              <a:t>Risiko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FAC6A49-7B7D-12F7-CA1A-7E9B2128CFB3}"/>
              </a:ext>
            </a:extLst>
          </p:cNvPr>
          <p:cNvCxnSpPr>
            <a:stCxn id="18" idx="1"/>
          </p:cNvCxnSpPr>
          <p:nvPr/>
        </p:nvCxnSpPr>
        <p:spPr>
          <a:xfrm flipH="1">
            <a:off x="894735" y="1845825"/>
            <a:ext cx="1632154" cy="0"/>
          </a:xfrm>
          <a:prstGeom prst="line">
            <a:avLst/>
          </a:prstGeom>
          <a:ln w="38100">
            <a:solidFill>
              <a:srgbClr val="F29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1C719F92-2AFD-1996-BCBF-AEE50F777476}"/>
              </a:ext>
            </a:extLst>
          </p:cNvPr>
          <p:cNvCxnSpPr>
            <a:stCxn id="18" idx="2"/>
          </p:cNvCxnSpPr>
          <p:nvPr/>
        </p:nvCxnSpPr>
        <p:spPr>
          <a:xfrm flipH="1">
            <a:off x="2850054" y="2015102"/>
            <a:ext cx="1" cy="2163608"/>
          </a:xfrm>
          <a:prstGeom prst="line">
            <a:avLst/>
          </a:prstGeom>
          <a:ln w="38100">
            <a:solidFill>
              <a:srgbClr val="91AA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808E677E-305B-0694-9EE0-9B78979A9265}"/>
              </a:ext>
            </a:extLst>
          </p:cNvPr>
          <p:cNvSpPr txBox="1"/>
          <p:nvPr/>
        </p:nvSpPr>
        <p:spPr>
          <a:xfrm>
            <a:off x="4442828" y="3753057"/>
            <a:ext cx="436781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Fokus auf wesentliche Fragen zu Gefahr und Konsequenzen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Antworten führen grafisch zur Risikoanalyse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57FC1141-339D-7131-8D8A-449C705E51A3}"/>
              </a:ext>
            </a:extLst>
          </p:cNvPr>
          <p:cNvCxnSpPr>
            <a:cxnSpLocks/>
          </p:cNvCxnSpPr>
          <p:nvPr/>
        </p:nvCxnSpPr>
        <p:spPr>
          <a:xfrm flipH="1">
            <a:off x="2104103" y="2021687"/>
            <a:ext cx="422786" cy="141410"/>
          </a:xfrm>
          <a:prstGeom prst="line">
            <a:avLst/>
          </a:prstGeom>
          <a:ln w="38100">
            <a:solidFill>
              <a:srgbClr val="8A54B8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01812559-8669-4182-5B99-BDD46DB6FAB6}"/>
              </a:ext>
            </a:extLst>
          </p:cNvPr>
          <p:cNvCxnSpPr>
            <a:cxnSpLocks/>
          </p:cNvCxnSpPr>
          <p:nvPr/>
        </p:nvCxnSpPr>
        <p:spPr>
          <a:xfrm flipH="1">
            <a:off x="2389236" y="2024873"/>
            <a:ext cx="167150" cy="369332"/>
          </a:xfrm>
          <a:prstGeom prst="line">
            <a:avLst/>
          </a:prstGeom>
          <a:ln w="38100">
            <a:solidFill>
              <a:srgbClr val="8A54B8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3E816B2-E442-30AC-AC86-753C2508FBF8}"/>
              </a:ext>
            </a:extLst>
          </p:cNvPr>
          <p:cNvSpPr txBox="1"/>
          <p:nvPr/>
        </p:nvSpPr>
        <p:spPr>
          <a:xfrm>
            <a:off x="2047166" y="223319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>
                <a:solidFill>
                  <a:srgbClr val="8A54B8"/>
                </a:solidFill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1F93E9-3E71-CD09-8434-77CCCE26706A}"/>
              </a:ext>
            </a:extLst>
          </p:cNvPr>
          <p:cNvSpPr txBox="1"/>
          <p:nvPr/>
        </p:nvSpPr>
        <p:spPr>
          <a:xfrm>
            <a:off x="4431982" y="608967"/>
            <a:ext cx="3166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Bandbreite der Einschätzung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77122A-8CA5-0EC4-085F-15BDD36C7B5C}"/>
              </a:ext>
            </a:extLst>
          </p:cNvPr>
          <p:cNvSpPr txBox="1"/>
          <p:nvPr/>
        </p:nvSpPr>
        <p:spPr>
          <a:xfrm>
            <a:off x="4442829" y="3339463"/>
            <a:ext cx="4418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Kombination Gefahr und Konsequenzen</a:t>
            </a:r>
          </a:p>
        </p:txBody>
      </p:sp>
    </p:spTree>
    <p:extLst>
      <p:ext uri="{BB962C8B-B14F-4D97-AF65-F5344CB8AC3E}">
        <p14:creationId xmlns:p14="http://schemas.microsoft.com/office/powerpoint/2010/main" val="209296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2EBE13F-9CFD-285C-C5F3-ED4369A82E52}"/>
              </a:ext>
            </a:extLst>
          </p:cNvPr>
          <p:cNvSpPr txBox="1"/>
          <p:nvPr/>
        </p:nvSpPr>
        <p:spPr>
          <a:xfrm>
            <a:off x="186517" y="47051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tx2"/>
                </a:solidFill>
              </a:rPr>
              <a:t>RiskCheck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4CC28E-23DF-E644-669C-D18887C5D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226"/>
            <a:ext cx="4367814" cy="439839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ED2D490-319D-5F63-928D-A737351EC1C5}"/>
              </a:ext>
            </a:extLst>
          </p:cNvPr>
          <p:cNvSpPr txBox="1"/>
          <p:nvPr/>
        </p:nvSpPr>
        <p:spPr>
          <a:xfrm>
            <a:off x="4572000" y="1206508"/>
            <a:ext cx="457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91AAD9"/>
                </a:solidFill>
              </a:rPr>
              <a:t>Gefahr</a:t>
            </a:r>
            <a:r>
              <a:rPr lang="de-DE" sz="1800" dirty="0"/>
              <a:t> erkennen und beurteilen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F29FC5"/>
                </a:solidFill>
              </a:rPr>
              <a:t>Konsequenzen</a:t>
            </a:r>
            <a:r>
              <a:rPr lang="de-DE" sz="1800" dirty="0"/>
              <a:t> abschätzen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de-DE" sz="1800" b="1" dirty="0">
                <a:solidFill>
                  <a:srgbClr val="D4794A"/>
                </a:solidFill>
              </a:rPr>
              <a:t>Risiko</a:t>
            </a:r>
            <a:r>
              <a:rPr lang="de-DE" sz="1800" dirty="0"/>
              <a:t> unter Berücksichtigung von </a:t>
            </a:r>
            <a:r>
              <a:rPr lang="de-DE" sz="1800" b="1" dirty="0" err="1">
                <a:solidFill>
                  <a:srgbClr val="987EB8"/>
                </a:solidFill>
              </a:rPr>
              <a:t>Massnahmen</a:t>
            </a:r>
            <a:r>
              <a:rPr lang="de-DE" sz="1800" dirty="0"/>
              <a:t> bewerten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D59935-CA0C-5CE4-09EC-88CC2E09B2E7}"/>
              </a:ext>
            </a:extLst>
          </p:cNvPr>
          <p:cNvSpPr txBox="1"/>
          <p:nvPr/>
        </p:nvSpPr>
        <p:spPr>
          <a:xfrm>
            <a:off x="4572000" y="579362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Ablauf</a:t>
            </a:r>
          </a:p>
        </p:txBody>
      </p:sp>
    </p:spTree>
    <p:extLst>
      <p:ext uri="{BB962C8B-B14F-4D97-AF65-F5344CB8AC3E}">
        <p14:creationId xmlns:p14="http://schemas.microsoft.com/office/powerpoint/2010/main" val="152887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2EBE13F-9CFD-285C-C5F3-ED4369A82E52}"/>
              </a:ext>
            </a:extLst>
          </p:cNvPr>
          <p:cNvSpPr txBox="1"/>
          <p:nvPr/>
        </p:nvSpPr>
        <p:spPr>
          <a:xfrm>
            <a:off x="186517" y="47051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tx2"/>
                </a:solidFill>
              </a:rPr>
              <a:t>RiskCheck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4CC28E-23DF-E644-669C-D18887C5D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226"/>
            <a:ext cx="4367814" cy="439839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2E302D6-9CB0-E12C-B0E8-BE43B85AC42F}"/>
              </a:ext>
            </a:extLst>
          </p:cNvPr>
          <p:cNvGrpSpPr/>
          <p:nvPr/>
        </p:nvGrpSpPr>
        <p:grpSpPr>
          <a:xfrm>
            <a:off x="1175758" y="833877"/>
            <a:ext cx="7530896" cy="3157714"/>
            <a:chOff x="1175758" y="833877"/>
            <a:chExt cx="7530896" cy="315771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9047436-B659-4CFC-D8BA-8AB62623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1068" y="3124851"/>
              <a:ext cx="741279" cy="741279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D4DA7C79-EFC2-6600-1C4D-8D3E45CC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758" y="833877"/>
              <a:ext cx="741279" cy="741279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896BF36-7063-C6BA-AC99-1709D1B4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3137895"/>
              <a:ext cx="414949" cy="414949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2A2019C-1A9D-2770-EFBD-2A247F5A3193}"/>
                </a:ext>
              </a:extLst>
            </p:cNvPr>
            <p:cNvSpPr txBox="1"/>
            <p:nvPr/>
          </p:nvSpPr>
          <p:spPr>
            <a:xfrm>
              <a:off x="5151484" y="3068261"/>
              <a:ext cx="3555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Vorsicht! Fehleinschätzungen </a:t>
              </a:r>
              <a:r>
                <a:rPr lang="de-DE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führen</a:t>
              </a:r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schnell zu hohem Risiko. </a:t>
              </a:r>
              <a:b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Bei Unsicherheit ➔ Verzicht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80EC1DB-D2A9-E153-96D2-10076AC80D4B}"/>
              </a:ext>
            </a:extLst>
          </p:cNvPr>
          <p:cNvGrpSpPr/>
          <p:nvPr/>
        </p:nvGrpSpPr>
        <p:grpSpPr>
          <a:xfrm>
            <a:off x="2217543" y="1380922"/>
            <a:ext cx="6817980" cy="1352478"/>
            <a:chOff x="2217543" y="1380922"/>
            <a:chExt cx="6817980" cy="1352478"/>
          </a:xfrm>
        </p:grpSpPr>
        <p:pic>
          <p:nvPicPr>
            <p:cNvPr id="15" name="Grafik 14" descr="Ein Bild, das Text, ClipArt, Vektorgrafiken enthält.&#10;&#10;Automatisch generierte Beschreibung">
              <a:extLst>
                <a:ext uri="{FF2B5EF4-FFF2-40B4-BE49-F238E27FC236}">
                  <a16:creationId xmlns:a16="http://schemas.microsoft.com/office/drawing/2014/main" id="{528A2482-6CF3-8DFF-27CC-9A8690D4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7543" y="1992121"/>
              <a:ext cx="741279" cy="741279"/>
            </a:xfrm>
            <a:prstGeom prst="rect">
              <a:avLst/>
            </a:prstGeom>
          </p:spPr>
        </p:pic>
        <p:pic>
          <p:nvPicPr>
            <p:cNvPr id="4" name="Grafik 3" descr="Ein Bild, das Text, ClipArt, Vektorgrafiken enthält.&#10;&#10;Automatisch generierte Beschreibung">
              <a:extLst>
                <a:ext uri="{FF2B5EF4-FFF2-40B4-BE49-F238E27FC236}">
                  <a16:creationId xmlns:a16="http://schemas.microsoft.com/office/drawing/2014/main" id="{D97A57A9-B3FA-8145-6371-157150105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1472686"/>
              <a:ext cx="414949" cy="414949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96A569A-087D-A209-8ADD-A4545A2F77EA}"/>
                </a:ext>
              </a:extLst>
            </p:cNvPr>
            <p:cNvSpPr txBox="1"/>
            <p:nvPr/>
          </p:nvSpPr>
          <p:spPr>
            <a:xfrm>
              <a:off x="5151484" y="1380922"/>
              <a:ext cx="3884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Detaillierte Beurteilung notwendig, ansonsten Verzicht empfohlen. Wirkungsvolle zusätzliche </a:t>
              </a:r>
              <a:r>
                <a:rPr lang="de-DE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sind angebracht.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2FE914B-BB28-96C0-12E5-E44A21DB15E8}"/>
              </a:ext>
            </a:extLst>
          </p:cNvPr>
          <p:cNvGrpSpPr/>
          <p:nvPr/>
        </p:nvGrpSpPr>
        <p:grpSpPr>
          <a:xfrm>
            <a:off x="1175759" y="733798"/>
            <a:ext cx="7866534" cy="4377521"/>
            <a:chOff x="1175759" y="733798"/>
            <a:chExt cx="7866534" cy="437752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3F0D380-6ED7-4ECE-499A-8861CE46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759" y="3124852"/>
              <a:ext cx="741279" cy="741279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BA6E786-E31B-F236-C0BE-9358C85CB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0709" y="833877"/>
              <a:ext cx="741279" cy="741279"/>
            </a:xfrm>
            <a:prstGeom prst="rect">
              <a:avLst/>
            </a:prstGeom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B3ECA3C2-0138-4E15-D80C-F1DA0F07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275036"/>
              <a:ext cx="414949" cy="414949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88C24A7-5555-8BEE-2EBE-11286399E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733798"/>
              <a:ext cx="414949" cy="41494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59882B0-B7C9-96AF-EB87-4BA835149094}"/>
                </a:ext>
              </a:extLst>
            </p:cNvPr>
            <p:cNvSpPr txBox="1"/>
            <p:nvPr/>
          </p:nvSpPr>
          <p:spPr>
            <a:xfrm>
              <a:off x="5151484" y="741874"/>
              <a:ext cx="389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Verzicht empfohlen. Alternative wählen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02B5ABC-8302-3799-8665-F07B99B7E1EE}"/>
                </a:ext>
              </a:extLst>
            </p:cNvPr>
            <p:cNvSpPr txBox="1"/>
            <p:nvPr/>
          </p:nvSpPr>
          <p:spPr>
            <a:xfrm>
              <a:off x="5151484" y="4187989"/>
              <a:ext cx="3884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Die </a:t>
              </a:r>
              <a:r>
                <a:rPr lang="de-DE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Schlüsselstelle</a:t>
              </a:r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kann, sofern die </a:t>
              </a:r>
              <a:r>
                <a:rPr lang="de-DE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eingehalten werden, begangen werden.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2B92491-C9D7-BCDB-20B0-5E2857EFFC55}"/>
              </a:ext>
            </a:extLst>
          </p:cNvPr>
          <p:cNvSpPr txBox="1"/>
          <p:nvPr/>
        </p:nvSpPr>
        <p:spPr>
          <a:xfrm>
            <a:off x="4572000" y="130662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rgbClr val="945200"/>
                </a:solidFill>
              </a:rPr>
              <a:t>Risikobeurteilung</a:t>
            </a:r>
          </a:p>
        </p:txBody>
      </p:sp>
    </p:spTree>
    <p:extLst>
      <p:ext uri="{BB962C8B-B14F-4D97-AF65-F5344CB8AC3E}">
        <p14:creationId xmlns:p14="http://schemas.microsoft.com/office/powerpoint/2010/main" val="35563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B5EE8A-7704-6695-00A6-E46940623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08" y="666297"/>
            <a:ext cx="4324205" cy="43719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09B825B-33D7-9E52-BE30-7035DA686A30}"/>
              </a:ext>
            </a:extLst>
          </p:cNvPr>
          <p:cNvSpPr txBox="1"/>
          <p:nvPr/>
        </p:nvSpPr>
        <p:spPr>
          <a:xfrm>
            <a:off x="4659089" y="666297"/>
            <a:ext cx="4317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Erste grobe Bewertung des Risikos:</a:t>
            </a:r>
          </a:p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Kombination Gefahr und Konsequenzen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E7F3BC-2FB6-ADF4-A837-137C43948FAE}"/>
              </a:ext>
            </a:extLst>
          </p:cNvPr>
          <p:cNvSpPr txBox="1"/>
          <p:nvPr/>
        </p:nvSpPr>
        <p:spPr>
          <a:xfrm>
            <a:off x="529278" y="105217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RiskCheck für 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16677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F667D95-ED12-86DA-1609-47D7F322C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08" y="666297"/>
            <a:ext cx="4324205" cy="43719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53678C-19E6-DB34-99ED-4BAEB07A2241}"/>
              </a:ext>
            </a:extLst>
          </p:cNvPr>
          <p:cNvSpPr txBox="1"/>
          <p:nvPr/>
        </p:nvSpPr>
        <p:spPr>
          <a:xfrm>
            <a:off x="4659089" y="601215"/>
            <a:ext cx="408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987E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Massnahmen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welche die </a:t>
            </a:r>
            <a:r>
              <a:rPr lang="de-DE" sz="2000" b="1" dirty="0">
                <a:solidFill>
                  <a:srgbClr val="F29F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Konsequenzen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verringern, z.B.: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998B4D8-B995-0897-3345-E15644BED5EC}"/>
              </a:ext>
            </a:extLst>
          </p:cNvPr>
          <p:cNvSpPr txBox="1"/>
          <p:nvPr/>
        </p:nvSpPr>
        <p:spPr>
          <a:xfrm>
            <a:off x="4659089" y="1772379"/>
            <a:ext cx="434585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rückenartiges Gelände bevorzugen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Stellen mit hoher Absturz- bzw. Verschüttungsgefahr meiden (Spuranlage)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Sammelpunkte in nicht exponierten Bereichen wählen („sicher Inseln“)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Am Rand des potenziellen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Anrissgebietes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bleiben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CC62001-371D-9831-A1E9-8A7D9B1ABBEC}"/>
              </a:ext>
            </a:extLst>
          </p:cNvPr>
          <p:cNvSpPr txBox="1"/>
          <p:nvPr/>
        </p:nvSpPr>
        <p:spPr>
          <a:xfrm>
            <a:off x="529278" y="105217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RiskCheck für 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25926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9D977E0-F982-9667-B4AA-BA322D9FFC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08" y="666297"/>
            <a:ext cx="4324205" cy="43719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7BA4A97-3DC4-9F5E-2706-9C74C8A6E844}"/>
              </a:ext>
            </a:extLst>
          </p:cNvPr>
          <p:cNvSpPr txBox="1"/>
          <p:nvPr/>
        </p:nvSpPr>
        <p:spPr>
          <a:xfrm>
            <a:off x="4659089" y="601215"/>
            <a:ext cx="408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987E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Massnahmen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welche die </a:t>
            </a:r>
            <a:r>
              <a:rPr lang="de-DE" sz="2000" b="1" dirty="0">
                <a:solidFill>
                  <a:srgbClr val="91AA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Wahrscheinlichkeit einer Auslösung</a:t>
            </a:r>
            <a:r>
              <a:rPr lang="de-DE" sz="2000" dirty="0">
                <a:solidFill>
                  <a:srgbClr val="91AA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verringern, z.B.: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883922-76F7-B49C-EF97-D873E1F381BF}"/>
              </a:ext>
            </a:extLst>
          </p:cNvPr>
          <p:cNvSpPr txBox="1"/>
          <p:nvPr/>
        </p:nvSpPr>
        <p:spPr>
          <a:xfrm>
            <a:off x="4659089" y="1772379"/>
            <a:ext cx="4345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flachste Stellen wählen (Spuranlage)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Hang im bereits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verspurten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Bereich begehen oder befahren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Frischen Triebschnee meiden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Grosse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Belastungen meiden (Sturz, Besammlung, Sprünge)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9A6DD7-F626-D24E-3E5A-948BD4E54F4D}"/>
              </a:ext>
            </a:extLst>
          </p:cNvPr>
          <p:cNvSpPr txBox="1"/>
          <p:nvPr/>
        </p:nvSpPr>
        <p:spPr>
          <a:xfrm>
            <a:off x="529278" y="105217"/>
            <a:ext cx="3889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RiskCheck für 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397209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0CC20D1-FD94-7EC2-26B3-9BD5B9193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81" y="666296"/>
            <a:ext cx="4309732" cy="435735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D9A6DD7-F626-D24E-3E5A-948BD4E54F4D}"/>
              </a:ext>
            </a:extLst>
          </p:cNvPr>
          <p:cNvSpPr txBox="1"/>
          <p:nvPr/>
        </p:nvSpPr>
        <p:spPr>
          <a:xfrm>
            <a:off x="529278" y="105217"/>
            <a:ext cx="3889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RiskCheck für 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2154668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DA0223-92EF-C94E-A1EE-930291573AEF}"/>
              </a:ext>
            </a:extLst>
          </p:cNvPr>
          <p:cNvSpPr txBox="1"/>
          <p:nvPr/>
        </p:nvSpPr>
        <p:spPr>
          <a:xfrm>
            <a:off x="456367" y="226977"/>
            <a:ext cx="41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Grundgedanken RiskCheck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670B45-05A5-3D4F-87AE-0111CB4F698F}"/>
              </a:ext>
            </a:extLst>
          </p:cNvPr>
          <p:cNvSpPr txBox="1"/>
          <p:nvPr/>
        </p:nvSpPr>
        <p:spPr>
          <a:xfrm>
            <a:off x="456366" y="1102331"/>
            <a:ext cx="7590353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Konzept zur Risikobeurteilung an Schlüsselstellen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Auseinandersetzung mit wichtigen Schlüsselfragen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Bewährte und neue Tools sollen darin Platz haben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Kein Ja/Nein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Für Entscheid hilft Cockpit Konzept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Wichtige Überlegungen zur Beurteilung von Schlüsselstellen sind vernetzt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Konzept und Ablauf ist immer gleich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Informationen und Möglichkeiten für Antworten können unterschiedlich sein.</a:t>
            </a:r>
          </a:p>
          <a:p>
            <a:pPr marL="257175" indent="-257175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4894EA4-BFBE-2AE6-8FB5-2331B9E7D1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241" y="559539"/>
            <a:ext cx="6120560" cy="4330682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1611809-4739-1021-604C-A9452F63A108}"/>
              </a:ext>
            </a:extLst>
          </p:cNvPr>
          <p:cNvCxnSpPr>
            <a:cxnSpLocks/>
          </p:cNvCxnSpPr>
          <p:nvPr/>
        </p:nvCxnSpPr>
        <p:spPr>
          <a:xfrm>
            <a:off x="1021080" y="1225973"/>
            <a:ext cx="1192737" cy="713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6059AEE-FA84-14FA-7948-F5B3AAD4F9B5}"/>
              </a:ext>
            </a:extLst>
          </p:cNvPr>
          <p:cNvCxnSpPr>
            <a:cxnSpLocks/>
          </p:cNvCxnSpPr>
          <p:nvPr/>
        </p:nvCxnSpPr>
        <p:spPr>
          <a:xfrm flipV="1">
            <a:off x="2869978" y="1582937"/>
            <a:ext cx="415089" cy="3569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325D7A2-D693-1709-2A67-D6C1CFA8611E}"/>
              </a:ext>
            </a:extLst>
          </p:cNvPr>
          <p:cNvSpPr txBox="1"/>
          <p:nvPr/>
        </p:nvSpPr>
        <p:spPr>
          <a:xfrm>
            <a:off x="6083431" y="159429"/>
            <a:ext cx="276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Verknüpfung mit Cockpit</a:t>
            </a:r>
          </a:p>
        </p:txBody>
      </p:sp>
    </p:spTree>
    <p:extLst>
      <p:ext uri="{BB962C8B-B14F-4D97-AF65-F5344CB8AC3E}">
        <p14:creationId xmlns:p14="http://schemas.microsoft.com/office/powerpoint/2010/main" val="18421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BC44427-FF45-48CC-9E09-4FFB7A61B9CC}"/>
              </a:ext>
            </a:extLst>
          </p:cNvPr>
          <p:cNvGrpSpPr/>
          <p:nvPr/>
        </p:nvGrpSpPr>
        <p:grpSpPr>
          <a:xfrm>
            <a:off x="-2" y="-21037"/>
            <a:ext cx="3032701" cy="2268252"/>
            <a:chOff x="-2" y="-21037"/>
            <a:chExt cx="3032701" cy="2268252"/>
          </a:xfrm>
        </p:grpSpPr>
        <p:pic>
          <p:nvPicPr>
            <p:cNvPr id="6" name="Bild 2">
              <a:extLst>
                <a:ext uri="{FF2B5EF4-FFF2-40B4-BE49-F238E27FC236}">
                  <a16:creationId xmlns:a16="http://schemas.microsoft.com/office/drawing/2014/main" id="{466869A7-93AE-8A46-AC16-30E30AA38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-21037"/>
              <a:ext cx="3032701" cy="2268252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8F252A9-ED57-F191-C58E-1C948D8E9EE4}"/>
                </a:ext>
              </a:extLst>
            </p:cNvPr>
            <p:cNvSpPr txBox="1"/>
            <p:nvPr/>
          </p:nvSpPr>
          <p:spPr>
            <a:xfrm>
              <a:off x="62346" y="221092"/>
              <a:ext cx="29419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Wo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ist man vorab durch Lawinen gefährdet?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D828F9B-0E48-C239-B99D-9F5C1B730E99}"/>
              </a:ext>
            </a:extLst>
          </p:cNvPr>
          <p:cNvGrpSpPr/>
          <p:nvPr/>
        </p:nvGrpSpPr>
        <p:grpSpPr>
          <a:xfrm>
            <a:off x="3088910" y="0"/>
            <a:ext cx="3004860" cy="2252868"/>
            <a:chOff x="3088910" y="0"/>
            <a:chExt cx="3004860" cy="225286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2B63472-1D20-7D27-F165-AFC87B05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8910" y="0"/>
              <a:ext cx="3004860" cy="2252868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F64C5913-E683-4EBD-6517-003BBD5D0643}"/>
                </a:ext>
              </a:extLst>
            </p:cNvPr>
            <p:cNvSpPr txBox="1"/>
            <p:nvPr/>
          </p:nvSpPr>
          <p:spPr>
            <a:xfrm>
              <a:off x="3154068" y="12012"/>
              <a:ext cx="28239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latin typeface="Arial Narrow" panose="020B0604020202020204" pitchFamily="34" charset="0"/>
                  <a:ea typeface="ＭＳ Ｐゴシック" charset="0"/>
                  <a:cs typeface="Arial Narrow" panose="020B0604020202020204" pitchFamily="34" charset="0"/>
                </a:rPr>
                <a:t>Wie wahrscheinlich ist eine </a:t>
              </a:r>
              <a:r>
                <a:rPr lang="de-CH" sz="2000" b="1" dirty="0">
                  <a:latin typeface="+mj-lt"/>
                  <a:ea typeface="ＭＳ Ｐゴシック" charset="0"/>
                </a:rPr>
                <a:t>Lawinenauslösung</a:t>
              </a:r>
              <a:r>
                <a:rPr lang="de-CH" sz="2000" dirty="0">
                  <a:latin typeface="+mj-lt"/>
                  <a:ea typeface="ＭＳ Ｐゴシック" charset="0"/>
                </a:rPr>
                <a:t>?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1E1C7F6-04B3-187D-6AA4-B96EEE326BBA}"/>
              </a:ext>
            </a:extLst>
          </p:cNvPr>
          <p:cNvGrpSpPr/>
          <p:nvPr/>
        </p:nvGrpSpPr>
        <p:grpSpPr>
          <a:xfrm>
            <a:off x="0" y="2271811"/>
            <a:ext cx="4364181" cy="2891294"/>
            <a:chOff x="0" y="2271811"/>
            <a:chExt cx="4364181" cy="2891294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FA87C8F-704B-41A6-9694-5E298DE92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271811"/>
              <a:ext cx="4364181" cy="2891294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02E1BAE-5D79-2FF1-E800-9F9BF7AFDE7F}"/>
                </a:ext>
              </a:extLst>
            </p:cNvPr>
            <p:cNvSpPr txBox="1"/>
            <p:nvPr/>
          </p:nvSpPr>
          <p:spPr>
            <a:xfrm>
              <a:off x="133639" y="3107712"/>
              <a:ext cx="4064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Wie hoch ist das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Risiko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unter Berücksichtigung geeigneter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Massnahmen</a:t>
              </a:r>
              <a:r>
                <a:rPr lang="de-CH" sz="20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?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E161DFE-B6CC-5D3D-F3BA-F806B48AE6A8}"/>
              </a:ext>
            </a:extLst>
          </p:cNvPr>
          <p:cNvGrpSpPr/>
          <p:nvPr/>
        </p:nvGrpSpPr>
        <p:grpSpPr>
          <a:xfrm>
            <a:off x="4873336" y="2297821"/>
            <a:ext cx="4270664" cy="2845679"/>
            <a:chOff x="4873336" y="2297821"/>
            <a:chExt cx="4270664" cy="284567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DD66BC7-270D-6C55-78EE-2AEDEB5E7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336" y="2297821"/>
              <a:ext cx="4270664" cy="2845679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372C075-4731-740A-F7E3-83BA04030064}"/>
                </a:ext>
              </a:extLst>
            </p:cNvPr>
            <p:cNvSpPr txBox="1"/>
            <p:nvPr/>
          </p:nvSpPr>
          <p:spPr>
            <a:xfrm>
              <a:off x="5444043" y="2725303"/>
              <a:ext cx="32673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Wie ist der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Entscheid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wie ist er vom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Faktor Mensch</a:t>
              </a:r>
              <a:r>
                <a:rPr lang="de-CH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beeinflusst?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16C008-12C2-C93D-55D2-2E8FE1FFEA7F}"/>
              </a:ext>
            </a:extLst>
          </p:cNvPr>
          <p:cNvGrpSpPr/>
          <p:nvPr/>
        </p:nvGrpSpPr>
        <p:grpSpPr>
          <a:xfrm>
            <a:off x="6158926" y="-30761"/>
            <a:ext cx="3306343" cy="2287700"/>
            <a:chOff x="6158926" y="-30761"/>
            <a:chExt cx="3306343" cy="22877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FE00D01-A1A0-CC44-9353-D180038EB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8926" y="-30761"/>
              <a:ext cx="3306343" cy="22877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98D54BF-9401-94B2-BEC0-D8C82917B3C4}"/>
                </a:ext>
              </a:extLst>
            </p:cNvPr>
            <p:cNvSpPr txBox="1"/>
            <p:nvPr/>
          </p:nvSpPr>
          <p:spPr>
            <a:xfrm>
              <a:off x="6253883" y="24407"/>
              <a:ext cx="28277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Was wären die </a:t>
              </a:r>
              <a:r>
                <a:rPr lang="de-CH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Folgen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einer Auslösung?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957A1D5-E430-F749-B4E7-D6640935B35C}"/>
              </a:ext>
            </a:extLst>
          </p:cNvPr>
          <p:cNvSpPr txBox="1"/>
          <p:nvPr/>
        </p:nvSpPr>
        <p:spPr>
          <a:xfrm>
            <a:off x="3946810" y="1273691"/>
            <a:ext cx="13596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184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DA3417-CABE-2776-644B-53A920274B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428" y="78424"/>
            <a:ext cx="5422025" cy="24365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4D72846-B8AB-70A3-FD43-28B400246F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087" y="2876311"/>
            <a:ext cx="4098546" cy="18208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C52BD0-1221-DAE9-1FD9-BE7E77F3F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95"/>
          <a:stretch/>
        </p:blipFill>
        <p:spPr>
          <a:xfrm>
            <a:off x="103221" y="155947"/>
            <a:ext cx="3603558" cy="33461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D610E-01E9-EA32-B530-C08218900B75}"/>
              </a:ext>
            </a:extLst>
          </p:cNvPr>
          <p:cNvSpPr txBox="1"/>
          <p:nvPr/>
        </p:nvSpPr>
        <p:spPr>
          <a:xfrm>
            <a:off x="304800" y="3523763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Merkblatt „Achtung Lawinen“</a:t>
            </a:r>
          </a:p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Version 2016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5E527E3-D556-ABF7-F986-6EBD9BB4B669}"/>
              </a:ext>
            </a:extLst>
          </p:cNvPr>
          <p:cNvCxnSpPr/>
          <p:nvPr/>
        </p:nvCxnSpPr>
        <p:spPr>
          <a:xfrm>
            <a:off x="3667451" y="78424"/>
            <a:ext cx="0" cy="490912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7E87A449-F475-CC95-FC2E-3F8E31355181}"/>
              </a:ext>
            </a:extLst>
          </p:cNvPr>
          <p:cNvSpPr txBox="1"/>
          <p:nvPr/>
        </p:nvSpPr>
        <p:spPr>
          <a:xfrm>
            <a:off x="6592757" y="2305409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Winter Journal VDBS </a:t>
            </a:r>
            <a:b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(Reuter u. Semmel, 2018)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210BC7-4ECE-E992-9AB6-1C808F8E032F}"/>
              </a:ext>
            </a:extLst>
          </p:cNvPr>
          <p:cNvSpPr txBox="1"/>
          <p:nvPr/>
        </p:nvSpPr>
        <p:spPr>
          <a:xfrm rot="20985648">
            <a:off x="505028" y="1523603"/>
            <a:ext cx="8133958" cy="19389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RiskCheck ist </a:t>
            </a:r>
            <a:r>
              <a:rPr lang="de-DE" sz="2400" b="1" dirty="0">
                <a:solidFill>
                  <a:srgbClr val="FF0000"/>
                </a:solidFill>
              </a:rPr>
              <a:t>nichts neues</a:t>
            </a:r>
            <a:r>
              <a:rPr lang="de-DE" sz="2400" dirty="0">
                <a:solidFill>
                  <a:srgbClr val="FF0000"/>
                </a:solidFill>
              </a:rPr>
              <a:t>!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sz="2400" dirty="0">
                <a:solidFill>
                  <a:srgbClr val="FF0000"/>
                </a:solidFill>
                <a:sym typeface="Wingdings" pitchFamily="2" charset="2"/>
              </a:rPr>
              <a:t>Weiterentwicklung Einzelhangtool vom alten Merkblatt 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sz="2400" dirty="0">
                <a:solidFill>
                  <a:srgbClr val="FF0000"/>
                </a:solidFill>
                <a:sym typeface="Wingdings" pitchFamily="2" charset="2"/>
              </a:rPr>
              <a:t>Strukturiert bestehendes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sz="2400" dirty="0">
                <a:solidFill>
                  <a:srgbClr val="FF0000"/>
                </a:solidFill>
                <a:sym typeface="Wingdings" pitchFamily="2" charset="2"/>
              </a:rPr>
              <a:t> bekannte Tools, Faustregeln, Wissensstand anwendbar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sz="2400" dirty="0">
                <a:solidFill>
                  <a:srgbClr val="FF0000"/>
                </a:solidFill>
                <a:sym typeface="Wingdings" pitchFamily="2" charset="2"/>
              </a:rPr>
              <a:t> auf allen Ausbildungsstufen anwendbar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5AA7DF-F9AE-464B-B69A-AF66B90EE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432"/>
            <a:ext cx="5060541" cy="41409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9030921-185B-0F41-6687-FDE5F35685BB}"/>
              </a:ext>
            </a:extLst>
          </p:cNvPr>
          <p:cNvSpPr txBox="1"/>
          <p:nvPr/>
        </p:nvSpPr>
        <p:spPr>
          <a:xfrm>
            <a:off x="295283" y="126534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</a:rPr>
              <a:t>Schlüsselfragen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4394AB-2E20-5F1E-4644-698DD0485B3C}"/>
              </a:ext>
            </a:extLst>
          </p:cNvPr>
          <p:cNvSpPr txBox="1"/>
          <p:nvPr/>
        </p:nvSpPr>
        <p:spPr>
          <a:xfrm>
            <a:off x="5355824" y="1032152"/>
            <a:ext cx="3720693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Erste grobe Einschätzung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Auch für Planung geeignet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Wenig Interpretationsspielraum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Limitierter Handlungsspielraum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Schnell und einfach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à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Das was erfahrene Personen intuitiv einschätzen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à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Basic-Inhalt Lawinenkurs</a:t>
            </a:r>
            <a:endParaRPr 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C305A3-8028-24EB-A512-60F9D42F9A68}"/>
              </a:ext>
            </a:extLst>
          </p:cNvPr>
          <p:cNvSpPr txBox="1"/>
          <p:nvPr/>
        </p:nvSpPr>
        <p:spPr>
          <a:xfrm>
            <a:off x="5355824" y="619432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Grobe Beurteilung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8E802C6-1D20-0787-F8CC-91E3D9F35214}"/>
              </a:ext>
            </a:extLst>
          </p:cNvPr>
          <p:cNvSpPr/>
          <p:nvPr/>
        </p:nvSpPr>
        <p:spPr>
          <a:xfrm>
            <a:off x="295283" y="1143564"/>
            <a:ext cx="2186378" cy="10692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6900867-E790-FD6B-10AF-3443A90B66E7}"/>
              </a:ext>
            </a:extLst>
          </p:cNvPr>
          <p:cNvSpPr/>
          <p:nvPr/>
        </p:nvSpPr>
        <p:spPr>
          <a:xfrm>
            <a:off x="2649449" y="3647360"/>
            <a:ext cx="2411092" cy="11130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52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A6ED853-148E-C107-050F-AB9C91764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9" y="2416789"/>
            <a:ext cx="2841119" cy="27267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2CB66C-4868-B422-0FE0-0C8EE5282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91" y="2416789"/>
            <a:ext cx="2831584" cy="272671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914828" y="9913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1517668" y="58228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Antworten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3873389" y="124923"/>
            <a:ext cx="252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9BBAAB-65B2-291B-1271-93918AAE13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6" y="639077"/>
            <a:ext cx="6074727" cy="169224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EA43AC-D957-E13A-6CB1-F05B8AFDB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017" y="3073469"/>
            <a:ext cx="3168983" cy="85216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8497F0B-4ECF-AD5E-1370-29BF829A77DA}"/>
              </a:ext>
            </a:extLst>
          </p:cNvPr>
          <p:cNvSpPr txBox="1"/>
          <p:nvPr/>
        </p:nvSpPr>
        <p:spPr>
          <a:xfrm>
            <a:off x="6682468" y="622356"/>
            <a:ext cx="217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Lawinenbulletin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1C8890-4F2F-7DE2-33C8-15394BA5D805}"/>
              </a:ext>
            </a:extLst>
          </p:cNvPr>
          <p:cNvSpPr txBox="1"/>
          <p:nvPr/>
        </p:nvSpPr>
        <p:spPr>
          <a:xfrm>
            <a:off x="113112" y="89304"/>
            <a:ext cx="914828" cy="400110"/>
          </a:xfrm>
          <a:prstGeom prst="rect">
            <a:avLst/>
          </a:prstGeom>
          <a:solidFill>
            <a:srgbClr val="91AAD9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Gefahr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DA3352-77A8-1DF0-3C88-48AD9772571C}"/>
              </a:ext>
            </a:extLst>
          </p:cNvPr>
          <p:cNvSpPr txBox="1"/>
          <p:nvPr/>
        </p:nvSpPr>
        <p:spPr>
          <a:xfrm>
            <a:off x="6682468" y="2369327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Hangneigung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A746EF5-39A7-DC04-8668-ABBD6502DC5B}"/>
              </a:ext>
            </a:extLst>
          </p:cNvPr>
          <p:cNvGrpSpPr/>
          <p:nvPr/>
        </p:nvGrpSpPr>
        <p:grpSpPr>
          <a:xfrm>
            <a:off x="68661" y="2416789"/>
            <a:ext cx="2084599" cy="2797929"/>
            <a:chOff x="68661" y="2416789"/>
            <a:chExt cx="2084599" cy="2797929"/>
          </a:xfrm>
        </p:grpSpPr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392CB002-846A-C88F-5472-C022BD691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0896" y="4355690"/>
              <a:ext cx="0" cy="859028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10AD526-5F61-1375-1F93-9A36D8612FC0}"/>
                </a:ext>
              </a:extLst>
            </p:cNvPr>
            <p:cNvSpPr txBox="1"/>
            <p:nvPr/>
          </p:nvSpPr>
          <p:spPr>
            <a:xfrm>
              <a:off x="68661" y="2416789"/>
              <a:ext cx="2084599" cy="58477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90% der Unfallhänge haben Stellen über 35° 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C44F48-295D-700E-B6D7-1D9F47045FC0}"/>
              </a:ext>
            </a:extLst>
          </p:cNvPr>
          <p:cNvGrpSpPr/>
          <p:nvPr/>
        </p:nvGrpSpPr>
        <p:grpSpPr>
          <a:xfrm>
            <a:off x="3070991" y="2416789"/>
            <a:ext cx="1479677" cy="2797929"/>
            <a:chOff x="3070991" y="2416789"/>
            <a:chExt cx="1479677" cy="2797929"/>
          </a:xfrm>
        </p:grpSpPr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9F999684-234B-31B6-DB3C-64CAEA9D04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0668" y="4509040"/>
              <a:ext cx="0" cy="705678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6BA3704-10B6-E3D1-989D-03718DA4734D}"/>
                </a:ext>
              </a:extLst>
            </p:cNvPr>
            <p:cNvSpPr txBox="1"/>
            <p:nvPr/>
          </p:nvSpPr>
          <p:spPr>
            <a:xfrm>
              <a:off x="3070991" y="2416789"/>
              <a:ext cx="1239029" cy="83099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Auslöseorte:</a:t>
              </a:r>
            </a:p>
            <a:p>
              <a:pPr algn="l"/>
              <a:r>
                <a:rPr lang="de-DE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 &gt;35°</a:t>
              </a:r>
            </a:p>
            <a:p>
              <a:pPr algn="l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10% &lt;30°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CC6A62-E132-17BC-27A9-9073890402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31" y="1053317"/>
            <a:ext cx="6769228" cy="34786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E5EB5A-6B6B-A3B7-4245-65853C4A7B28}"/>
              </a:ext>
            </a:extLst>
          </p:cNvPr>
          <p:cNvSpPr txBox="1"/>
          <p:nvPr/>
        </p:nvSpPr>
        <p:spPr>
          <a:xfrm>
            <a:off x="885531" y="242220"/>
            <a:ext cx="3348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Lawinengefahrenstufe und</a:t>
            </a:r>
          </a:p>
          <a:p>
            <a:r>
              <a:rPr lang="de-DE" sz="2100" dirty="0"/>
              <a:t>Hangneigung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9114FC8-93E4-63F2-B896-C745DE109506}"/>
              </a:ext>
            </a:extLst>
          </p:cNvPr>
          <p:cNvSpPr txBox="1"/>
          <p:nvPr/>
        </p:nvSpPr>
        <p:spPr>
          <a:xfrm>
            <a:off x="4650659" y="242220"/>
            <a:ext cx="433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Erste grobe Einschätzung mit grafischer Reduktionsmethode (GRM)</a:t>
            </a:r>
          </a:p>
        </p:txBody>
      </p:sp>
    </p:spTree>
    <p:extLst>
      <p:ext uri="{BB962C8B-B14F-4D97-AF65-F5344CB8AC3E}">
        <p14:creationId xmlns:p14="http://schemas.microsoft.com/office/powerpoint/2010/main" val="2930860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914828" y="9913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283082" y="17900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</a:rPr>
              <a:t>Antworten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1854346" y="240559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Grobe Beurteilung</a:t>
            </a:r>
          </a:p>
        </p:txBody>
      </p:sp>
      <p:pic>
        <p:nvPicPr>
          <p:cNvPr id="12" name="Bild 2" descr="2013_DSCN0435.jpg">
            <a:extLst>
              <a:ext uri="{FF2B5EF4-FFF2-40B4-BE49-F238E27FC236}">
                <a16:creationId xmlns:a16="http://schemas.microsoft.com/office/drawing/2014/main" id="{41127815-2744-012A-A28A-85C76271AF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456" y="793754"/>
            <a:ext cx="3894944" cy="2921208"/>
          </a:xfrm>
          <a:prstGeom prst="rect">
            <a:avLst/>
          </a:prstGeom>
        </p:spPr>
      </p:pic>
      <p:pic>
        <p:nvPicPr>
          <p:cNvPr id="13" name="Bild 3" descr="2013-02-10 11.14.47.jpg">
            <a:extLst>
              <a:ext uri="{FF2B5EF4-FFF2-40B4-BE49-F238E27FC236}">
                <a16:creationId xmlns:a16="http://schemas.microsoft.com/office/drawing/2014/main" id="{D3588155-267D-1F6C-DE65-42F261CE3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40" y="793754"/>
            <a:ext cx="3619965" cy="285161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08B5F12-0157-FC88-1E26-611964B800BB}"/>
              </a:ext>
            </a:extLst>
          </p:cNvPr>
          <p:cNvSpPr txBox="1"/>
          <p:nvPr/>
        </p:nvSpPr>
        <p:spPr>
          <a:xfrm>
            <a:off x="5953920" y="240559"/>
            <a:ext cx="18117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Alarmzeichen</a:t>
            </a:r>
          </a:p>
        </p:txBody>
      </p:sp>
      <p:pic>
        <p:nvPicPr>
          <p:cNvPr id="11" name="WR-Wumm.mov">
            <a:hlinkClick r:id="" action="ppaction://media"/>
            <a:extLst>
              <a:ext uri="{FF2B5EF4-FFF2-40B4-BE49-F238E27FC236}">
                <a16:creationId xmlns:a16="http://schemas.microsoft.com/office/drawing/2014/main" id="{2C1A4DFD-BB37-D5FA-CD28-48E1CADCF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6481" y="3175781"/>
            <a:ext cx="4289954" cy="19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914828" y="9913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283082" y="17900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</a:rPr>
              <a:t>Antworten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1854346" y="240559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Grobe Beurteilung</a:t>
            </a:r>
          </a:p>
        </p:txBody>
      </p:sp>
      <p:pic>
        <p:nvPicPr>
          <p:cNvPr id="6" name="Grafik 5" descr="Ein Bild, das draußen, Schnee, Himmel, Natur enthält.&#10;&#10;Automatisch generierte Beschreibung">
            <a:extLst>
              <a:ext uri="{FF2B5EF4-FFF2-40B4-BE49-F238E27FC236}">
                <a16:creationId xmlns:a16="http://schemas.microsoft.com/office/drawing/2014/main" id="{4B709A94-4BF4-0295-0CD2-0A0CA3AF49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429" y="1850964"/>
            <a:ext cx="4686571" cy="3113532"/>
          </a:xfrm>
          <a:prstGeom prst="rect">
            <a:avLst/>
          </a:prstGeom>
        </p:spPr>
      </p:pic>
      <p:pic>
        <p:nvPicPr>
          <p:cNvPr id="11" name="Grafik 10" descr="Ein Bild, das draußen, Schnee, Natur, Steigung enthält.&#10;&#10;Automatisch generierte Beschreibung">
            <a:extLst>
              <a:ext uri="{FF2B5EF4-FFF2-40B4-BE49-F238E27FC236}">
                <a16:creationId xmlns:a16="http://schemas.microsoft.com/office/drawing/2014/main" id="{65D3A5FF-4CA4-898B-24CE-567F99A45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964"/>
            <a:ext cx="4151376" cy="311353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15A5EDD-AA3F-1CB1-8C6F-ED79B737E8B8}"/>
              </a:ext>
            </a:extLst>
          </p:cNvPr>
          <p:cNvSpPr txBox="1"/>
          <p:nvPr/>
        </p:nvSpPr>
        <p:spPr>
          <a:xfrm>
            <a:off x="164526" y="980020"/>
            <a:ext cx="398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Viele Spuren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Auslösung weniger wahrscheinlich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C13933-7C64-09C8-DEB9-A147FE2C6B58}"/>
              </a:ext>
            </a:extLst>
          </p:cNvPr>
          <p:cNvSpPr txBox="1"/>
          <p:nvPr/>
        </p:nvSpPr>
        <p:spPr>
          <a:xfrm>
            <a:off x="4572000" y="835301"/>
            <a:ext cx="398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Häufig befahren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Günstige Oberfläche für nächsten Schneefall</a:t>
            </a:r>
          </a:p>
        </p:txBody>
      </p:sp>
    </p:spTree>
    <p:extLst>
      <p:ext uri="{BB962C8B-B14F-4D97-AF65-F5344CB8AC3E}">
        <p14:creationId xmlns:p14="http://schemas.microsoft.com/office/powerpoint/2010/main" val="3126152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6DDDFC-178D-9E26-3E6B-BCCCF8AA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1" y="0"/>
            <a:ext cx="7097233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47CE52F-6A2F-B8ED-1C35-E1236890928C}"/>
              </a:ext>
            </a:extLst>
          </p:cNvPr>
          <p:cNvSpPr/>
          <p:nvPr/>
        </p:nvSpPr>
        <p:spPr>
          <a:xfrm>
            <a:off x="3947913" y="2455810"/>
            <a:ext cx="3590635" cy="20764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A5C8F9-8D3B-FC53-CEFC-E207BEC86188}"/>
              </a:ext>
            </a:extLst>
          </p:cNvPr>
          <p:cNvSpPr txBox="1"/>
          <p:nvPr/>
        </p:nvSpPr>
        <p:spPr>
          <a:xfrm>
            <a:off x="81688" y="34943"/>
            <a:ext cx="2777683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Umsetzung im Merkblatt</a:t>
            </a:r>
          </a:p>
        </p:txBody>
      </p:sp>
    </p:spTree>
    <p:extLst>
      <p:ext uri="{BB962C8B-B14F-4D97-AF65-F5344CB8AC3E}">
        <p14:creationId xmlns:p14="http://schemas.microsoft.com/office/powerpoint/2010/main" val="3580666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914828" y="9913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283082" y="709946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</a:rPr>
              <a:t>Antworten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1854346" y="771501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Grobe Beurteilung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BAD34E-1042-9FA8-647E-BAE8EBF82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 t="-358"/>
          <a:stretch/>
        </p:blipFill>
        <p:spPr>
          <a:xfrm>
            <a:off x="4289628" y="2034098"/>
            <a:ext cx="4767987" cy="27590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23DBA7-C091-2227-47BC-5822E66EDD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146" y="240559"/>
            <a:ext cx="2926462" cy="15541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805E28-3DCF-23F9-2725-FD37DBBA3F14}"/>
              </a:ext>
            </a:extLst>
          </p:cNvPr>
          <p:cNvSpPr txBox="1"/>
          <p:nvPr/>
        </p:nvSpPr>
        <p:spPr>
          <a:xfrm>
            <a:off x="151636" y="150096"/>
            <a:ext cx="1702710" cy="400110"/>
          </a:xfrm>
          <a:prstGeom prst="rect">
            <a:avLst/>
          </a:prstGeom>
          <a:solidFill>
            <a:srgbClr val="F29FC5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Konsequenzen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619103A-26FC-E933-EC51-64C90386C0E0}"/>
              </a:ext>
            </a:extLst>
          </p:cNvPr>
          <p:cNvGrpSpPr/>
          <p:nvPr/>
        </p:nvGrpSpPr>
        <p:grpSpPr>
          <a:xfrm>
            <a:off x="283082" y="2034098"/>
            <a:ext cx="3870960" cy="2903220"/>
            <a:chOff x="283082" y="2034098"/>
            <a:chExt cx="3870960" cy="2903220"/>
          </a:xfrm>
        </p:grpSpPr>
        <p:pic>
          <p:nvPicPr>
            <p:cNvPr id="13" name="Grafik 12" descr="Ein Bild, das draußen, Himmel, Natur, Schnee enthält.&#10;&#10;Automatisch generierte Beschreibung">
              <a:extLst>
                <a:ext uri="{FF2B5EF4-FFF2-40B4-BE49-F238E27FC236}">
                  <a16:creationId xmlns:a16="http://schemas.microsoft.com/office/drawing/2014/main" id="{A4C21976-7268-4BF7-5BE9-7A03CF74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2" y="2034098"/>
              <a:ext cx="3870960" cy="2903220"/>
            </a:xfrm>
            <a:prstGeom prst="rect">
              <a:avLst/>
            </a:prstGeom>
          </p:spPr>
        </p:pic>
        <p:sp>
          <p:nvSpPr>
            <p:cNvPr id="6" name="Freihandform 5">
              <a:extLst>
                <a:ext uri="{FF2B5EF4-FFF2-40B4-BE49-F238E27FC236}">
                  <a16:creationId xmlns:a16="http://schemas.microsoft.com/office/drawing/2014/main" id="{C8A006F9-274D-3DFE-363C-90AB38891E38}"/>
                </a:ext>
              </a:extLst>
            </p:cNvPr>
            <p:cNvSpPr/>
            <p:nvPr/>
          </p:nvSpPr>
          <p:spPr>
            <a:xfrm>
              <a:off x="1470991" y="3379304"/>
              <a:ext cx="1463040" cy="1065475"/>
            </a:xfrm>
            <a:custGeom>
              <a:avLst/>
              <a:gdLst>
                <a:gd name="connsiteX0" fmla="*/ 0 w 1463040"/>
                <a:gd name="connsiteY0" fmla="*/ 1065475 h 1065475"/>
                <a:gd name="connsiteX1" fmla="*/ 357809 w 1463040"/>
                <a:gd name="connsiteY1" fmla="*/ 985962 h 1065475"/>
                <a:gd name="connsiteX2" fmla="*/ 95416 w 1463040"/>
                <a:gd name="connsiteY2" fmla="*/ 731520 h 1065475"/>
                <a:gd name="connsiteX3" fmla="*/ 1463040 w 1463040"/>
                <a:gd name="connsiteY3" fmla="*/ 413468 h 1065475"/>
                <a:gd name="connsiteX4" fmla="*/ 779228 w 1463040"/>
                <a:gd name="connsiteY4" fmla="*/ 230588 h 1065475"/>
                <a:gd name="connsiteX5" fmla="*/ 1351722 w 1463040"/>
                <a:gd name="connsiteY5" fmla="*/ 0 h 106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040" h="1065475">
                  <a:moveTo>
                    <a:pt x="0" y="1065475"/>
                  </a:moveTo>
                  <a:lnTo>
                    <a:pt x="357809" y="985962"/>
                  </a:lnTo>
                  <a:lnTo>
                    <a:pt x="95416" y="731520"/>
                  </a:lnTo>
                  <a:lnTo>
                    <a:pt x="1463040" y="413468"/>
                  </a:lnTo>
                  <a:lnTo>
                    <a:pt x="779228" y="230588"/>
                  </a:lnTo>
                  <a:lnTo>
                    <a:pt x="1351722" y="0"/>
                  </a:lnTo>
                </a:path>
              </a:pathLst>
            </a:custGeom>
            <a:noFill/>
            <a:ln>
              <a:solidFill>
                <a:schemeClr val="accent5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439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428AD8-84D5-93D7-2862-CBD60B00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9" y="0"/>
            <a:ext cx="7097233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47CE52F-6A2F-B8ED-1C35-E1236890928C}"/>
              </a:ext>
            </a:extLst>
          </p:cNvPr>
          <p:cNvSpPr/>
          <p:nvPr/>
        </p:nvSpPr>
        <p:spPr>
          <a:xfrm>
            <a:off x="2425700" y="146050"/>
            <a:ext cx="2284844" cy="20764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D3CBC1-0C3B-DC95-8BE1-B7CACE83597B}"/>
              </a:ext>
            </a:extLst>
          </p:cNvPr>
          <p:cNvSpPr txBox="1"/>
          <p:nvPr/>
        </p:nvSpPr>
        <p:spPr>
          <a:xfrm>
            <a:off x="6366317" y="0"/>
            <a:ext cx="2777683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Umsetzung im Merkblatt</a:t>
            </a:r>
          </a:p>
        </p:txBody>
      </p:sp>
    </p:spTree>
    <p:extLst>
      <p:ext uri="{BB962C8B-B14F-4D97-AF65-F5344CB8AC3E}">
        <p14:creationId xmlns:p14="http://schemas.microsoft.com/office/powerpoint/2010/main" val="1567758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4629271" y="14387"/>
            <a:ext cx="274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tx2"/>
                </a:solidFill>
              </a:rPr>
              <a:t>Schlüsselfragen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7BC28A-D263-C23A-A317-5898D0C0F655}"/>
              </a:ext>
            </a:extLst>
          </p:cNvPr>
          <p:cNvSpPr txBox="1"/>
          <p:nvPr/>
        </p:nvSpPr>
        <p:spPr>
          <a:xfrm>
            <a:off x="4678431" y="1373589"/>
            <a:ext cx="4465569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de-DE" sz="1800" dirty="0"/>
              <a:t>Effektive Wirkung der </a:t>
            </a:r>
            <a:r>
              <a:rPr lang="de-DE" sz="1800" dirty="0" err="1"/>
              <a:t>Massnahmen</a:t>
            </a:r>
            <a:r>
              <a:rPr lang="de-DE" sz="1800" dirty="0"/>
              <a:t> schärfen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à"/>
            </a:pPr>
            <a:r>
              <a:rPr lang="de-DE" sz="1800" dirty="0"/>
              <a:t>Wirkung auf Wahrscheinlichkeit einer Auslösung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à"/>
            </a:pPr>
            <a:r>
              <a:rPr lang="de-DE" sz="1800" dirty="0"/>
              <a:t>Wirkung auf Folgen einer Auslösung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4678431" y="937010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A682B9"/>
                </a:solidFill>
              </a:rPr>
              <a:t>Massnahmen</a:t>
            </a:r>
            <a:endParaRPr lang="de-DE" sz="2000" b="1" dirty="0">
              <a:solidFill>
                <a:srgbClr val="A682B9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F18B89-F79B-75FD-3293-4B2BF22A9CF3}"/>
              </a:ext>
            </a:extLst>
          </p:cNvPr>
          <p:cNvSpPr txBox="1"/>
          <p:nvPr/>
        </p:nvSpPr>
        <p:spPr>
          <a:xfrm>
            <a:off x="4678431" y="314899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D5794A"/>
                </a:solidFill>
              </a:rPr>
              <a:t>Risiko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ED054E-CD81-77AE-DE9B-FA8BDC7079AF}"/>
              </a:ext>
            </a:extLst>
          </p:cNvPr>
          <p:cNvSpPr txBox="1"/>
          <p:nvPr/>
        </p:nvSpPr>
        <p:spPr>
          <a:xfrm>
            <a:off x="4697284" y="3560608"/>
            <a:ext cx="4166648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de-DE" sz="1800" dirty="0"/>
              <a:t>Unsicherheit berücksichtigen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de-DE" sz="1800" dirty="0"/>
              <a:t>Faktor Mensch?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BF682E-3A96-9BA2-49C0-E0A56C404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15710" cy="514154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9D3C469-B555-605D-AA94-E260E9E38FAB}"/>
              </a:ext>
            </a:extLst>
          </p:cNvPr>
          <p:cNvSpPr/>
          <p:nvPr/>
        </p:nvSpPr>
        <p:spPr>
          <a:xfrm>
            <a:off x="0" y="2163549"/>
            <a:ext cx="2008852" cy="2977996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0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BC44427-FF45-48CC-9E09-4FFB7A61B9CC}"/>
              </a:ext>
            </a:extLst>
          </p:cNvPr>
          <p:cNvGrpSpPr/>
          <p:nvPr/>
        </p:nvGrpSpPr>
        <p:grpSpPr>
          <a:xfrm>
            <a:off x="-2" y="-21037"/>
            <a:ext cx="3032701" cy="2268252"/>
            <a:chOff x="-2" y="-21037"/>
            <a:chExt cx="3032701" cy="2268252"/>
          </a:xfrm>
        </p:grpSpPr>
        <p:pic>
          <p:nvPicPr>
            <p:cNvPr id="6" name="Bild 2">
              <a:extLst>
                <a:ext uri="{FF2B5EF4-FFF2-40B4-BE49-F238E27FC236}">
                  <a16:creationId xmlns:a16="http://schemas.microsoft.com/office/drawing/2014/main" id="{466869A7-93AE-8A46-AC16-30E30AA38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-21037"/>
              <a:ext cx="3032701" cy="2268252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8F252A9-ED57-F191-C58E-1C948D8E9EE4}"/>
                </a:ext>
              </a:extLst>
            </p:cNvPr>
            <p:cNvSpPr txBox="1"/>
            <p:nvPr/>
          </p:nvSpPr>
          <p:spPr>
            <a:xfrm>
              <a:off x="62346" y="221092"/>
              <a:ext cx="29419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Wo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ist man vorab durch Lawinen gefährdet?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AF51A36-EECD-7434-6CB9-1EF5726D32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433" y="2571750"/>
            <a:ext cx="3628102" cy="256020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8FBBC0C-0EC2-AC06-25D9-E967E13343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432" y="-11542"/>
            <a:ext cx="3628103" cy="255967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6A9D47F-C6FC-DD68-7969-0DA66E721A88}"/>
              </a:ext>
            </a:extLst>
          </p:cNvPr>
          <p:cNvSpPr txBox="1"/>
          <p:nvPr/>
        </p:nvSpPr>
        <p:spPr>
          <a:xfrm>
            <a:off x="167272" y="2649911"/>
            <a:ext cx="3305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Hangneigungskarten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Lawinengeländekarten</a:t>
            </a:r>
          </a:p>
          <a:p>
            <a:pPr marL="184150" indent="-1841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Lawinenbulletin </a:t>
            </a:r>
            <a:br>
              <a:rPr lang="de-DE" sz="2000" dirty="0"/>
            </a:br>
            <a:r>
              <a:rPr lang="de-DE" sz="2000" dirty="0"/>
              <a:t>(Region, Gefahrenstellen)</a:t>
            </a:r>
          </a:p>
        </p:txBody>
      </p:sp>
    </p:spTree>
    <p:extLst>
      <p:ext uri="{BB962C8B-B14F-4D97-AF65-F5344CB8AC3E}">
        <p14:creationId xmlns:p14="http://schemas.microsoft.com/office/powerpoint/2010/main" val="3543655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snahmen_small">
            <a:hlinkClick r:id="" action="ppaction://media"/>
            <a:extLst>
              <a:ext uri="{FF2B5EF4-FFF2-40B4-BE49-F238E27FC236}">
                <a16:creationId xmlns:a16="http://schemas.microsoft.com/office/drawing/2014/main" id="{6B0F3F4E-C9AD-DBDC-4515-2344BA37D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914828" y="9913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B6D761-9F0E-8B03-26BE-DA99D2362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51" y="-4500"/>
            <a:ext cx="3484928" cy="514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F1A467F-4CAA-8E44-512F-4D5927A1E7CA}"/>
              </a:ext>
            </a:extLst>
          </p:cNvPr>
          <p:cNvSpPr txBox="1"/>
          <p:nvPr/>
        </p:nvSpPr>
        <p:spPr>
          <a:xfrm>
            <a:off x="4460377" y="78219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</a:rPr>
              <a:t>Schüsselfragen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3BFDD3A-8850-6E19-46E2-1D7672F93F38}"/>
              </a:ext>
            </a:extLst>
          </p:cNvPr>
          <p:cNvSpPr/>
          <p:nvPr/>
        </p:nvSpPr>
        <p:spPr>
          <a:xfrm>
            <a:off x="725051" y="1416440"/>
            <a:ext cx="1630222" cy="585542"/>
          </a:xfrm>
          <a:prstGeom prst="rect">
            <a:avLst/>
          </a:prstGeom>
          <a:noFill/>
          <a:ln w="38100">
            <a:solidFill>
              <a:srgbClr val="00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7BC28A-D263-C23A-A317-5898D0C0F655}"/>
              </a:ext>
            </a:extLst>
          </p:cNvPr>
          <p:cNvSpPr txBox="1"/>
          <p:nvPr/>
        </p:nvSpPr>
        <p:spPr>
          <a:xfrm>
            <a:off x="4530156" y="1182127"/>
            <a:ext cx="44777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Baut auf grober Einschätzung auf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Feinere Einschätzung auf Basis der lawinenbildenden Prozesse (Was ist das Hauptproblem)?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Schneedeckenbeurteilung mit lokalen Beobachtungen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Justierung der groben Beurteilung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Mehr Interpretationsspielraum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erweiterter Handlungsspielraum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Komplex </a:t>
            </a:r>
            <a:r>
              <a:rPr lang="de-DE" sz="1800" dirty="0">
                <a:sym typeface="Wingdings" pitchFamily="2" charset="2"/>
              </a:rPr>
              <a:t> Schnee- und Prozesskenntnisse notwendig</a:t>
            </a:r>
            <a:endParaRPr lang="de-DE" sz="18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AC4F073-2B1D-8AE5-A285-7E43364D0751}"/>
              </a:ext>
            </a:extLst>
          </p:cNvPr>
          <p:cNvSpPr/>
          <p:nvPr/>
        </p:nvSpPr>
        <p:spPr>
          <a:xfrm>
            <a:off x="2467515" y="3330189"/>
            <a:ext cx="1742463" cy="1735091"/>
          </a:xfrm>
          <a:prstGeom prst="rect">
            <a:avLst/>
          </a:prstGeom>
          <a:noFill/>
          <a:ln w="38100">
            <a:solidFill>
              <a:srgbClr val="00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97AFE-7C37-88A3-FA1E-BB6075F425D2}"/>
              </a:ext>
            </a:extLst>
          </p:cNvPr>
          <p:cNvSpPr txBox="1"/>
          <p:nvPr/>
        </p:nvSpPr>
        <p:spPr>
          <a:xfrm>
            <a:off x="4460377" y="622356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2DFF"/>
                </a:solidFill>
              </a:rPr>
              <a:t>Detaillierte Beurteilung</a:t>
            </a:r>
          </a:p>
        </p:txBody>
      </p:sp>
    </p:spTree>
    <p:extLst>
      <p:ext uri="{BB962C8B-B14F-4D97-AF65-F5344CB8AC3E}">
        <p14:creationId xmlns:p14="http://schemas.microsoft.com/office/powerpoint/2010/main" val="1061823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76591E2-2A45-412A-0506-FEE3D360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043" y="0"/>
            <a:ext cx="4892957" cy="5143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A09C9AD-8FD3-3C03-4D40-E4DA7A4F8E36}"/>
              </a:ext>
            </a:extLst>
          </p:cNvPr>
          <p:cNvSpPr txBox="1"/>
          <p:nvPr/>
        </p:nvSpPr>
        <p:spPr>
          <a:xfrm>
            <a:off x="621792" y="923544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Schwachschicht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FD3B9B-2EEF-B08D-0CD5-E6EFDA9EC9E4}"/>
              </a:ext>
            </a:extLst>
          </p:cNvPr>
          <p:cNvSpPr txBox="1"/>
          <p:nvPr/>
        </p:nvSpPr>
        <p:spPr>
          <a:xfrm>
            <a:off x="621792" y="2203704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Schneebrett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123B62-3A63-7225-ACC5-BFF25CF2D29B}"/>
              </a:ext>
            </a:extLst>
          </p:cNvPr>
          <p:cNvSpPr txBox="1"/>
          <p:nvPr/>
        </p:nvSpPr>
        <p:spPr>
          <a:xfrm>
            <a:off x="640080" y="3273552"/>
            <a:ext cx="2751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Flächige Verbreitung</a:t>
            </a:r>
          </a:p>
        </p:txBody>
      </p:sp>
    </p:spTree>
    <p:extLst>
      <p:ext uri="{BB962C8B-B14F-4D97-AF65-F5344CB8AC3E}">
        <p14:creationId xmlns:p14="http://schemas.microsoft.com/office/powerpoint/2010/main" val="1272753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70FD917-C061-5E62-5376-F0BA196B0287}"/>
              </a:ext>
            </a:extLst>
          </p:cNvPr>
          <p:cNvSpPr txBox="1"/>
          <p:nvPr/>
        </p:nvSpPr>
        <p:spPr>
          <a:xfrm>
            <a:off x="222636" y="174376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Lawinenproblem?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FFC3B6-9BCC-855D-E2D7-BD5139729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748" y="636041"/>
            <a:ext cx="4914223" cy="387141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FCF7560-797A-06E2-4631-5AECDE7D17FC}"/>
              </a:ext>
            </a:extLst>
          </p:cNvPr>
          <p:cNvSpPr txBox="1"/>
          <p:nvPr/>
        </p:nvSpPr>
        <p:spPr>
          <a:xfrm>
            <a:off x="278295" y="906449"/>
            <a:ext cx="3941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Was ist aktuell das Hauptproblem?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Relevante Beobachtungen (für Lawinenproblem) um die Lawinenauslösewahrscheinlichkeit einzuschätzen?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17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AE45E0-B655-BD3C-5238-1B39542F41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602" y="1067461"/>
            <a:ext cx="5007397" cy="28684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E20A5E-D69F-227F-238C-39DD38A0EDAA}"/>
              </a:ext>
            </a:extLst>
          </p:cNvPr>
          <p:cNvSpPr txBox="1"/>
          <p:nvPr/>
        </p:nvSpPr>
        <p:spPr>
          <a:xfrm>
            <a:off x="222636" y="174376"/>
            <a:ext cx="5581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Lawinenbildende Prozesse (Prozessdenken)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9AFF1D-D291-A45B-4410-5B9F67D8784C}"/>
              </a:ext>
            </a:extLst>
          </p:cNvPr>
          <p:cNvSpPr txBox="1"/>
          <p:nvPr/>
        </p:nvSpPr>
        <p:spPr>
          <a:xfrm>
            <a:off x="222636" y="842838"/>
            <a:ext cx="384048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Beobachtungen und Informationen mit Blick auf lawinenbildende Prozesse interpretieren.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Überlegungen zur Schneebrett–Schwachschicht-Kombination:</a:t>
            </a:r>
          </a:p>
          <a:p>
            <a:pPr marL="182563" indent="-18256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Ist es einfach einen Bruch zu initiieren?</a:t>
            </a:r>
          </a:p>
          <a:p>
            <a:pPr marL="182563" indent="-18256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Wie gut könnte das Schneebrett die Bruchausbreitung unterstützen</a:t>
            </a:r>
          </a:p>
          <a:p>
            <a:pPr marL="182563" indent="-18256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Wie variabel ist der Schneedeckenaufbau im Hang?</a:t>
            </a:r>
          </a:p>
        </p:txBody>
      </p:sp>
    </p:spTree>
    <p:extLst>
      <p:ext uri="{BB962C8B-B14F-4D97-AF65-F5344CB8AC3E}">
        <p14:creationId xmlns:p14="http://schemas.microsoft.com/office/powerpoint/2010/main" val="2659104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FABE0C6-CCEC-58EF-1591-DB95AE14CB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7" y="484632"/>
            <a:ext cx="9185707" cy="36176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7B4C613-DEB4-0E39-C26F-DFFA526C58AE}"/>
              </a:ext>
            </a:extLst>
          </p:cNvPr>
          <p:cNvSpPr txBox="1"/>
          <p:nvPr/>
        </p:nvSpPr>
        <p:spPr>
          <a:xfrm>
            <a:off x="6366317" y="0"/>
            <a:ext cx="2777683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Umsetzung im Merkblatt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D4AFB459-98C3-9343-2361-F125902BC53D}"/>
              </a:ext>
            </a:extLst>
          </p:cNvPr>
          <p:cNvSpPr/>
          <p:nvPr/>
        </p:nvSpPr>
        <p:spPr>
          <a:xfrm>
            <a:off x="2310580" y="1622322"/>
            <a:ext cx="4631715" cy="2487561"/>
          </a:xfrm>
          <a:custGeom>
            <a:avLst/>
            <a:gdLst>
              <a:gd name="connsiteX0" fmla="*/ 0 w 4630994"/>
              <a:gd name="connsiteY0" fmla="*/ 2064774 h 2576052"/>
              <a:gd name="connsiteX1" fmla="*/ 0 w 4630994"/>
              <a:gd name="connsiteY1" fmla="*/ 2487561 h 2576052"/>
              <a:gd name="connsiteX2" fmla="*/ 4630994 w 4630994"/>
              <a:gd name="connsiteY2" fmla="*/ 2487561 h 2576052"/>
              <a:gd name="connsiteX3" fmla="*/ 4630994 w 4630994"/>
              <a:gd name="connsiteY3" fmla="*/ 2576052 h 2576052"/>
              <a:gd name="connsiteX4" fmla="*/ 4630994 w 4630994"/>
              <a:gd name="connsiteY4" fmla="*/ 0 h 2576052"/>
              <a:gd name="connsiteX5" fmla="*/ 2487562 w 4630994"/>
              <a:gd name="connsiteY5" fmla="*/ 0 h 2576052"/>
              <a:gd name="connsiteX6" fmla="*/ 2487562 w 4630994"/>
              <a:gd name="connsiteY6" fmla="*/ 2084439 h 2576052"/>
              <a:gd name="connsiteX7" fmla="*/ 0 w 4630994"/>
              <a:gd name="connsiteY7" fmla="*/ 2064774 h 2576052"/>
              <a:gd name="connsiteX0" fmla="*/ 0 w 4638489"/>
              <a:gd name="connsiteY0" fmla="*/ 2064774 h 2487561"/>
              <a:gd name="connsiteX1" fmla="*/ 0 w 4638489"/>
              <a:gd name="connsiteY1" fmla="*/ 2487561 h 2487561"/>
              <a:gd name="connsiteX2" fmla="*/ 4630994 w 4638489"/>
              <a:gd name="connsiteY2" fmla="*/ 2487561 h 2487561"/>
              <a:gd name="connsiteX3" fmla="*/ 4638489 w 4638489"/>
              <a:gd name="connsiteY3" fmla="*/ 2463626 h 2487561"/>
              <a:gd name="connsiteX4" fmla="*/ 4630994 w 4638489"/>
              <a:gd name="connsiteY4" fmla="*/ 0 h 2487561"/>
              <a:gd name="connsiteX5" fmla="*/ 2487562 w 4638489"/>
              <a:gd name="connsiteY5" fmla="*/ 0 h 2487561"/>
              <a:gd name="connsiteX6" fmla="*/ 2487562 w 4638489"/>
              <a:gd name="connsiteY6" fmla="*/ 2084439 h 2487561"/>
              <a:gd name="connsiteX7" fmla="*/ 0 w 4638489"/>
              <a:gd name="connsiteY7" fmla="*/ 2064774 h 2487561"/>
              <a:gd name="connsiteX0" fmla="*/ 0 w 4631715"/>
              <a:gd name="connsiteY0" fmla="*/ 2064774 h 2487561"/>
              <a:gd name="connsiteX1" fmla="*/ 0 w 4631715"/>
              <a:gd name="connsiteY1" fmla="*/ 2487561 h 2487561"/>
              <a:gd name="connsiteX2" fmla="*/ 4630994 w 4631715"/>
              <a:gd name="connsiteY2" fmla="*/ 2487561 h 2487561"/>
              <a:gd name="connsiteX3" fmla="*/ 4630994 w 4631715"/>
              <a:gd name="connsiteY3" fmla="*/ 2111357 h 2487561"/>
              <a:gd name="connsiteX4" fmla="*/ 4630994 w 4631715"/>
              <a:gd name="connsiteY4" fmla="*/ 0 h 2487561"/>
              <a:gd name="connsiteX5" fmla="*/ 2487562 w 4631715"/>
              <a:gd name="connsiteY5" fmla="*/ 0 h 2487561"/>
              <a:gd name="connsiteX6" fmla="*/ 2487562 w 4631715"/>
              <a:gd name="connsiteY6" fmla="*/ 2084439 h 2487561"/>
              <a:gd name="connsiteX7" fmla="*/ 0 w 4631715"/>
              <a:gd name="connsiteY7" fmla="*/ 2064774 h 2487561"/>
              <a:gd name="connsiteX0" fmla="*/ 0 w 4631715"/>
              <a:gd name="connsiteY0" fmla="*/ 2064774 h 2487561"/>
              <a:gd name="connsiteX1" fmla="*/ 0 w 4631715"/>
              <a:gd name="connsiteY1" fmla="*/ 2487561 h 2487561"/>
              <a:gd name="connsiteX2" fmla="*/ 4630994 w 4631715"/>
              <a:gd name="connsiteY2" fmla="*/ 2487561 h 2487561"/>
              <a:gd name="connsiteX3" fmla="*/ 4630994 w 4631715"/>
              <a:gd name="connsiteY3" fmla="*/ 2111357 h 2487561"/>
              <a:gd name="connsiteX4" fmla="*/ 4630994 w 4631715"/>
              <a:gd name="connsiteY4" fmla="*/ 0 h 2487561"/>
              <a:gd name="connsiteX5" fmla="*/ 2487562 w 4631715"/>
              <a:gd name="connsiteY5" fmla="*/ 0 h 2487561"/>
              <a:gd name="connsiteX6" fmla="*/ 2495057 w 4631715"/>
              <a:gd name="connsiteY6" fmla="*/ 2046964 h 2487561"/>
              <a:gd name="connsiteX7" fmla="*/ 0 w 4631715"/>
              <a:gd name="connsiteY7" fmla="*/ 2064774 h 2487561"/>
              <a:gd name="connsiteX0" fmla="*/ 0 w 4631715"/>
              <a:gd name="connsiteY0" fmla="*/ 2064774 h 2487561"/>
              <a:gd name="connsiteX1" fmla="*/ 0 w 4631715"/>
              <a:gd name="connsiteY1" fmla="*/ 2487561 h 2487561"/>
              <a:gd name="connsiteX2" fmla="*/ 4630994 w 4631715"/>
              <a:gd name="connsiteY2" fmla="*/ 2487561 h 2487561"/>
              <a:gd name="connsiteX3" fmla="*/ 4630994 w 4631715"/>
              <a:gd name="connsiteY3" fmla="*/ 2111357 h 2487561"/>
              <a:gd name="connsiteX4" fmla="*/ 4630994 w 4631715"/>
              <a:gd name="connsiteY4" fmla="*/ 0 h 2487561"/>
              <a:gd name="connsiteX5" fmla="*/ 2487562 w 4631715"/>
              <a:gd name="connsiteY5" fmla="*/ 0 h 2487561"/>
              <a:gd name="connsiteX6" fmla="*/ 2495057 w 4631715"/>
              <a:gd name="connsiteY6" fmla="*/ 2069449 h 2487561"/>
              <a:gd name="connsiteX7" fmla="*/ 0 w 4631715"/>
              <a:gd name="connsiteY7" fmla="*/ 2064774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1715" h="2487561">
                <a:moveTo>
                  <a:pt x="0" y="2064774"/>
                </a:moveTo>
                <a:lnTo>
                  <a:pt x="0" y="2487561"/>
                </a:lnTo>
                <a:lnTo>
                  <a:pt x="4630994" y="2487561"/>
                </a:lnTo>
                <a:lnTo>
                  <a:pt x="4630994" y="2111357"/>
                </a:lnTo>
                <a:cubicBezTo>
                  <a:pt x="4628496" y="1290148"/>
                  <a:pt x="4633492" y="821209"/>
                  <a:pt x="4630994" y="0"/>
                </a:cubicBezTo>
                <a:lnTo>
                  <a:pt x="2487562" y="0"/>
                </a:lnTo>
                <a:cubicBezTo>
                  <a:pt x="2490060" y="682321"/>
                  <a:pt x="2492559" y="1387128"/>
                  <a:pt x="2495057" y="2069449"/>
                </a:cubicBezTo>
                <a:lnTo>
                  <a:pt x="0" y="2064774"/>
                </a:lnTo>
                <a:close/>
              </a:path>
            </a:pathLst>
          </a:custGeom>
          <a:noFill/>
          <a:ln w="69850">
            <a:solidFill>
              <a:srgbClr val="00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7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A27B74-1F81-3725-B95E-A46B3063B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93471" cy="514350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CC90486-71B9-0343-D7AE-E70AA69D6378}"/>
              </a:ext>
            </a:extLst>
          </p:cNvPr>
          <p:cNvGrpSpPr/>
          <p:nvPr/>
        </p:nvGrpSpPr>
        <p:grpSpPr>
          <a:xfrm>
            <a:off x="0" y="-1853"/>
            <a:ext cx="9055099" cy="5174455"/>
            <a:chOff x="0" y="-1853"/>
            <a:chExt cx="9055099" cy="517445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33F5F9D-21D6-5276-E22A-07F4E679D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800" y="-1853"/>
              <a:ext cx="4686299" cy="5174455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5EEB356-F0C5-E23E-6BF1-EA4D4BBDC01A}"/>
                </a:ext>
              </a:extLst>
            </p:cNvPr>
            <p:cNvSpPr/>
            <p:nvPr/>
          </p:nvSpPr>
          <p:spPr>
            <a:xfrm>
              <a:off x="0" y="177553"/>
              <a:ext cx="1855433" cy="2006354"/>
            </a:xfrm>
            <a:prstGeom prst="rect">
              <a:avLst/>
            </a:prstGeom>
            <a:noFill/>
            <a:ln w="28575">
              <a:solidFill>
                <a:srgbClr val="00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032C7E44-CD37-39B7-0E75-ED9462A0F8D6}"/>
                </a:ext>
              </a:extLst>
            </p:cNvPr>
            <p:cNvCxnSpPr/>
            <p:nvPr/>
          </p:nvCxnSpPr>
          <p:spPr>
            <a:xfrm flipV="1">
              <a:off x="1855433" y="71021"/>
              <a:ext cx="2513367" cy="106532"/>
            </a:xfrm>
            <a:prstGeom prst="line">
              <a:avLst/>
            </a:prstGeom>
            <a:ln w="28575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6BADC588-0C8E-59ED-7B46-F81CEB07A4B5}"/>
                </a:ext>
              </a:extLst>
            </p:cNvPr>
            <p:cNvCxnSpPr>
              <a:cxnSpLocks/>
            </p:cNvCxnSpPr>
            <p:nvPr/>
          </p:nvCxnSpPr>
          <p:spPr>
            <a:xfrm>
              <a:off x="1846555" y="2192784"/>
              <a:ext cx="2522245" cy="2950716"/>
            </a:xfrm>
            <a:prstGeom prst="line">
              <a:avLst/>
            </a:prstGeom>
            <a:ln w="28575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02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4462F4-59BA-D16C-EF97-3E4A34A2E3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624" y="801809"/>
            <a:ext cx="2834856" cy="29705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B20C90-1504-84E0-6F98-B26285E54C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92" y="1902314"/>
            <a:ext cx="759131" cy="5752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F2695AF-E4E0-EA3D-EDD6-8CC5AF094F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1" y="846806"/>
            <a:ext cx="586957" cy="7865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194C86-2359-D177-0DC4-9DB729AFE1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462" y="4012193"/>
            <a:ext cx="586957" cy="78652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E5BB05-F306-32BD-4148-4766E6716E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72" y="3906541"/>
            <a:ext cx="586957" cy="7865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6025EF-7E69-6623-8758-364B12FE2F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44" y="4117845"/>
            <a:ext cx="759131" cy="5752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AF36B2-DBC1-058A-4B8A-2B93E70017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41" y="2889694"/>
            <a:ext cx="589892" cy="7865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1C3A27-52E1-F2A1-8DB1-FD025C6F072B}"/>
              </a:ext>
            </a:extLst>
          </p:cNvPr>
          <p:cNvSpPr txBox="1"/>
          <p:nvPr/>
        </p:nvSpPr>
        <p:spPr>
          <a:xfrm>
            <a:off x="345413" y="116444"/>
            <a:ext cx="5819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Methodische Anwendung mit Daumen</a:t>
            </a:r>
          </a:p>
        </p:txBody>
      </p:sp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D671AB-D351-689D-556C-3169ADAA339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299" y="3735612"/>
            <a:ext cx="3483178" cy="133968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0FCEAF-9931-91FF-21CE-82998E4E056E}"/>
              </a:ext>
            </a:extLst>
          </p:cNvPr>
          <p:cNvSpPr txBox="1"/>
          <p:nvPr/>
        </p:nvSpPr>
        <p:spPr>
          <a:xfrm>
            <a:off x="4079571" y="825600"/>
            <a:ext cx="507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Einschätzung der Achsen mit Daumen angeben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8E9B1E-84E1-F84A-FB5C-96938870B3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03837" y="2037842"/>
            <a:ext cx="736391" cy="879380"/>
          </a:xfrm>
          <a:prstGeom prst="rect">
            <a:avLst/>
          </a:prstGeom>
        </p:spPr>
      </p:pic>
      <p:pic>
        <p:nvPicPr>
          <p:cNvPr id="15" name="Grafik 14" descr="Ein Bild, das Pfeil enthält.&#10;&#10;Automatisch generierte Beschreibung">
            <a:extLst>
              <a:ext uri="{FF2B5EF4-FFF2-40B4-BE49-F238E27FC236}">
                <a16:creationId xmlns:a16="http://schemas.microsoft.com/office/drawing/2014/main" id="{D1A71B1A-A510-1184-5237-97A921028B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7385" y="2037842"/>
            <a:ext cx="736391" cy="87938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80096F2-D2DC-3CEA-146B-6A266379808E}"/>
              </a:ext>
            </a:extLst>
          </p:cNvPr>
          <p:cNvSpPr txBox="1"/>
          <p:nvPr/>
        </p:nvSpPr>
        <p:spPr>
          <a:xfrm>
            <a:off x="4168186" y="1305482"/>
            <a:ext cx="2033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Günstig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aus Sicht </a:t>
            </a:r>
          </a:p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des Wintersportlers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ADD00ED-612B-145A-4F8E-8B1092B51BE5}"/>
              </a:ext>
            </a:extLst>
          </p:cNvPr>
          <p:cNvSpPr txBox="1"/>
          <p:nvPr/>
        </p:nvSpPr>
        <p:spPr>
          <a:xfrm>
            <a:off x="6909302" y="1305482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Ungünstig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aus Sicht </a:t>
            </a:r>
          </a:p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des Wintersportlers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F1E04A-F30F-E821-9886-8AAD2FE309DE}"/>
              </a:ext>
            </a:extLst>
          </p:cNvPr>
          <p:cNvSpPr txBox="1"/>
          <p:nvPr/>
        </p:nvSpPr>
        <p:spPr>
          <a:xfrm>
            <a:off x="5013158" y="3391872"/>
            <a:ext cx="155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Kombination</a:t>
            </a:r>
          </a:p>
        </p:txBody>
      </p:sp>
    </p:spTree>
    <p:extLst>
      <p:ext uri="{BB962C8B-B14F-4D97-AF65-F5344CB8AC3E}">
        <p14:creationId xmlns:p14="http://schemas.microsoft.com/office/powerpoint/2010/main" val="18176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31C3A27-52E1-F2A1-8DB1-FD025C6F072B}"/>
              </a:ext>
            </a:extLst>
          </p:cNvPr>
          <p:cNvSpPr txBox="1"/>
          <p:nvPr/>
        </p:nvSpPr>
        <p:spPr>
          <a:xfrm>
            <a:off x="122761" y="60785"/>
            <a:ext cx="2389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Methodische Anwendung </a:t>
            </a:r>
          </a:p>
          <a:p>
            <a:pPr algn="l"/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Daumen</a:t>
            </a:r>
          </a:p>
        </p:txBody>
      </p:sp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2FE43D-0354-4774-003B-A3E7573BB5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837" y="0"/>
            <a:ext cx="6349562" cy="51435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FA533A0-0D64-F99D-D173-D6D34BE8C9E8}"/>
              </a:ext>
            </a:extLst>
          </p:cNvPr>
          <p:cNvGrpSpPr/>
          <p:nvPr/>
        </p:nvGrpSpPr>
        <p:grpSpPr>
          <a:xfrm>
            <a:off x="601579" y="2571750"/>
            <a:ext cx="4788185" cy="923330"/>
            <a:chOff x="601579" y="2571750"/>
            <a:chExt cx="4788185" cy="923330"/>
          </a:xfrm>
        </p:grpSpPr>
        <p:pic>
          <p:nvPicPr>
            <p:cNvPr id="18" name="Grafik 17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A3EF3447-10CE-1C3E-2565-A6A6D073C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944" y="2762020"/>
              <a:ext cx="1172896" cy="733060"/>
            </a:xfrm>
            <a:prstGeom prst="rect">
              <a:avLst/>
            </a:prstGeom>
          </p:spPr>
        </p:pic>
        <p:pic>
          <p:nvPicPr>
            <p:cNvPr id="21" name="Grafik 2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A3E46ABB-F561-A742-7D1F-B2BB86052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3562" y="2762020"/>
              <a:ext cx="1246202" cy="73306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EC249B1-3153-213F-25E1-7EF425570E80}"/>
                </a:ext>
              </a:extLst>
            </p:cNvPr>
            <p:cNvSpPr txBox="1"/>
            <p:nvPr/>
          </p:nvSpPr>
          <p:spPr>
            <a:xfrm>
              <a:off x="601579" y="2571750"/>
              <a:ext cx="1773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800" b="1" dirty="0">
                  <a:solidFill>
                    <a:srgbClr val="002DFF"/>
                  </a:solidFill>
                </a:rPr>
                <a:t>Justierung mit detaillierter Beurteilung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B6B6AB-8ABF-AA76-8AF5-1113F625FFEB}"/>
              </a:ext>
            </a:extLst>
          </p:cNvPr>
          <p:cNvGrpSpPr/>
          <p:nvPr/>
        </p:nvGrpSpPr>
        <p:grpSpPr>
          <a:xfrm>
            <a:off x="122761" y="3724721"/>
            <a:ext cx="5572185" cy="1401225"/>
            <a:chOff x="122761" y="3724721"/>
            <a:chExt cx="5572185" cy="1401225"/>
          </a:xfrm>
        </p:grpSpPr>
        <p:pic>
          <p:nvPicPr>
            <p:cNvPr id="14" name="Grafik 13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10594CD6-B7CC-B30F-E5CE-6EBAE04E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1761" y="3724721"/>
              <a:ext cx="3643185" cy="1401225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A657B4E-9E2C-BA0F-D84B-350C0F6A9B9C}"/>
                </a:ext>
              </a:extLst>
            </p:cNvPr>
            <p:cNvSpPr txBox="1"/>
            <p:nvPr/>
          </p:nvSpPr>
          <p:spPr>
            <a:xfrm>
              <a:off x="122761" y="4240667"/>
              <a:ext cx="1922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b="1" dirty="0">
                  <a:solidFill>
                    <a:srgbClr val="D479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Risiko einschätzen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8236E2DA-CFD9-6E80-7D7A-5E5BA558C32C}"/>
              </a:ext>
            </a:extLst>
          </p:cNvPr>
          <p:cNvSpPr/>
          <p:nvPr/>
        </p:nvSpPr>
        <p:spPr>
          <a:xfrm>
            <a:off x="2805837" y="1572126"/>
            <a:ext cx="1228752" cy="6978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936AEB3-A98F-5DF1-EDDC-06793C82C852}"/>
              </a:ext>
            </a:extLst>
          </p:cNvPr>
          <p:cNvSpPr/>
          <p:nvPr/>
        </p:nvSpPr>
        <p:spPr>
          <a:xfrm>
            <a:off x="5829774" y="3031957"/>
            <a:ext cx="3314226" cy="2807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B12AC6-7384-FC64-FF48-B52A799F8EE3}"/>
              </a:ext>
            </a:extLst>
          </p:cNvPr>
          <p:cNvSpPr txBox="1"/>
          <p:nvPr/>
        </p:nvSpPr>
        <p:spPr>
          <a:xfrm>
            <a:off x="633663" y="1545055"/>
            <a:ext cx="177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>
                <a:solidFill>
                  <a:srgbClr val="00B050"/>
                </a:solidFill>
              </a:rPr>
              <a:t>Grobe Beurteilung</a:t>
            </a:r>
          </a:p>
        </p:txBody>
      </p:sp>
    </p:spTree>
    <p:extLst>
      <p:ext uri="{BB962C8B-B14F-4D97-AF65-F5344CB8AC3E}">
        <p14:creationId xmlns:p14="http://schemas.microsoft.com/office/powerpoint/2010/main" val="22527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50" descr="DSC_3517">
            <a:extLst>
              <a:ext uri="{FF2B5EF4-FFF2-40B4-BE49-F238E27FC236}">
                <a16:creationId xmlns:a16="http://schemas.microsoft.com/office/drawing/2014/main" id="{16DCBC7C-B53D-1950-4F9B-7523ABE9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53" y="10789"/>
            <a:ext cx="3422454" cy="51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265030C-6A06-EA57-E80F-03DAE41A865E}"/>
              </a:ext>
            </a:extLst>
          </p:cNvPr>
          <p:cNvSpPr txBox="1"/>
          <p:nvPr/>
        </p:nvSpPr>
        <p:spPr>
          <a:xfrm>
            <a:off x="538298" y="109925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The Big Picture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B6D761-9F0E-8B03-26BE-DA99D2362D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894" y="10789"/>
            <a:ext cx="3484928" cy="514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16984AE-098A-FC6C-5282-4A8AE5976C4B}"/>
              </a:ext>
            </a:extLst>
          </p:cNvPr>
          <p:cNvSpPr txBox="1"/>
          <p:nvPr/>
        </p:nvSpPr>
        <p:spPr>
          <a:xfrm>
            <a:off x="2927470" y="1998615"/>
            <a:ext cx="2911374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Alle wichtigen Fragen</a:t>
            </a:r>
          </a:p>
        </p:txBody>
      </p:sp>
    </p:spTree>
    <p:extLst>
      <p:ext uri="{BB962C8B-B14F-4D97-AF65-F5344CB8AC3E}">
        <p14:creationId xmlns:p14="http://schemas.microsoft.com/office/powerpoint/2010/main" val="243226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D828F9B-0E48-C239-B99D-9F5C1B730E99}"/>
              </a:ext>
            </a:extLst>
          </p:cNvPr>
          <p:cNvGrpSpPr/>
          <p:nvPr/>
        </p:nvGrpSpPr>
        <p:grpSpPr>
          <a:xfrm>
            <a:off x="3088910" y="0"/>
            <a:ext cx="3004860" cy="2252868"/>
            <a:chOff x="3088910" y="0"/>
            <a:chExt cx="3004860" cy="225286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2B63472-1D20-7D27-F165-AFC87B05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8910" y="0"/>
              <a:ext cx="3004860" cy="2252868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F64C5913-E683-4EBD-6517-003BBD5D0643}"/>
                </a:ext>
              </a:extLst>
            </p:cNvPr>
            <p:cNvSpPr txBox="1"/>
            <p:nvPr/>
          </p:nvSpPr>
          <p:spPr>
            <a:xfrm>
              <a:off x="3154068" y="12012"/>
              <a:ext cx="28239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latin typeface="Arial Narrow" panose="020B0604020202020204" pitchFamily="34" charset="0"/>
                  <a:ea typeface="ＭＳ Ｐゴシック" charset="0"/>
                  <a:cs typeface="Arial Narrow" panose="020B0604020202020204" pitchFamily="34" charset="0"/>
                </a:rPr>
                <a:t>Wie wahrscheinlich ist eine </a:t>
              </a:r>
              <a:r>
                <a:rPr lang="de-CH" sz="2000" b="1" dirty="0">
                  <a:latin typeface="+mj-lt"/>
                  <a:ea typeface="ＭＳ Ｐゴシック" charset="0"/>
                </a:rPr>
                <a:t>Lawinenauslösung</a:t>
              </a:r>
              <a:r>
                <a:rPr lang="de-CH" sz="2000" dirty="0">
                  <a:latin typeface="+mj-lt"/>
                  <a:ea typeface="ＭＳ Ｐゴシック" charset="0"/>
                </a:rPr>
                <a:t>?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1E1C7F6-04B3-187D-6AA4-B96EEE326BBA}"/>
              </a:ext>
            </a:extLst>
          </p:cNvPr>
          <p:cNvGrpSpPr/>
          <p:nvPr/>
        </p:nvGrpSpPr>
        <p:grpSpPr>
          <a:xfrm>
            <a:off x="0" y="2271811"/>
            <a:ext cx="4364181" cy="2891294"/>
            <a:chOff x="0" y="2271811"/>
            <a:chExt cx="4364181" cy="2891294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FA87C8F-704B-41A6-9694-5E298DE92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271811"/>
              <a:ext cx="4364181" cy="2891294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02E1BAE-5D79-2FF1-E800-9F9BF7AFDE7F}"/>
                </a:ext>
              </a:extLst>
            </p:cNvPr>
            <p:cNvSpPr txBox="1"/>
            <p:nvPr/>
          </p:nvSpPr>
          <p:spPr>
            <a:xfrm>
              <a:off x="133639" y="3107712"/>
              <a:ext cx="4064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Wie hoch ist das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Risiko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unter Berücksichtigung geeigneter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Massnahmen</a:t>
              </a:r>
              <a:r>
                <a:rPr lang="de-CH" sz="20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?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16C008-12C2-C93D-55D2-2E8FE1FFEA7F}"/>
              </a:ext>
            </a:extLst>
          </p:cNvPr>
          <p:cNvGrpSpPr/>
          <p:nvPr/>
        </p:nvGrpSpPr>
        <p:grpSpPr>
          <a:xfrm>
            <a:off x="6158926" y="-30761"/>
            <a:ext cx="3306343" cy="2287700"/>
            <a:chOff x="6158926" y="-30761"/>
            <a:chExt cx="3306343" cy="22877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FE00D01-A1A0-CC44-9353-D180038EB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8926" y="-30761"/>
              <a:ext cx="3306343" cy="22877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98D54BF-9401-94B2-BEC0-D8C82917B3C4}"/>
                </a:ext>
              </a:extLst>
            </p:cNvPr>
            <p:cNvSpPr txBox="1"/>
            <p:nvPr/>
          </p:nvSpPr>
          <p:spPr>
            <a:xfrm>
              <a:off x="6253883" y="24407"/>
              <a:ext cx="28277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Was wären die </a:t>
              </a:r>
              <a:r>
                <a:rPr lang="de-CH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Folgen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einer Auslösung?</a:t>
              </a:r>
            </a:p>
          </p:txBody>
        </p:sp>
      </p:grp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63C6A80B-B97E-4BC4-95F2-28FC7EA28323}"/>
              </a:ext>
            </a:extLst>
          </p:cNvPr>
          <p:cNvSpPr/>
          <p:nvPr/>
        </p:nvSpPr>
        <p:spPr>
          <a:xfrm>
            <a:off x="0" y="-19665"/>
            <a:ext cx="9173497" cy="5201265"/>
          </a:xfrm>
          <a:custGeom>
            <a:avLst/>
            <a:gdLst>
              <a:gd name="connsiteX0" fmla="*/ 3087329 w 9173497"/>
              <a:gd name="connsiteY0" fmla="*/ 39330 h 5201265"/>
              <a:gd name="connsiteX1" fmla="*/ 3097161 w 9173497"/>
              <a:gd name="connsiteY1" fmla="*/ 2261420 h 5201265"/>
              <a:gd name="connsiteX2" fmla="*/ 0 w 9173497"/>
              <a:gd name="connsiteY2" fmla="*/ 2261420 h 5201265"/>
              <a:gd name="connsiteX3" fmla="*/ 0 w 9173497"/>
              <a:gd name="connsiteY3" fmla="*/ 2261420 h 5201265"/>
              <a:gd name="connsiteX4" fmla="*/ 19665 w 9173497"/>
              <a:gd name="connsiteY4" fmla="*/ 5201265 h 5201265"/>
              <a:gd name="connsiteX5" fmla="*/ 4385187 w 9173497"/>
              <a:gd name="connsiteY5" fmla="*/ 5191433 h 5201265"/>
              <a:gd name="connsiteX6" fmla="*/ 4395019 w 9173497"/>
              <a:gd name="connsiteY6" fmla="*/ 2290917 h 5201265"/>
              <a:gd name="connsiteX7" fmla="*/ 9153832 w 9173497"/>
              <a:gd name="connsiteY7" fmla="*/ 2271252 h 5201265"/>
              <a:gd name="connsiteX8" fmla="*/ 9173497 w 9173497"/>
              <a:gd name="connsiteY8" fmla="*/ 0 h 5201265"/>
              <a:gd name="connsiteX9" fmla="*/ 3087329 w 9173497"/>
              <a:gd name="connsiteY9" fmla="*/ 39330 h 52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73497" h="5201265">
                <a:moveTo>
                  <a:pt x="3087329" y="39330"/>
                </a:moveTo>
                <a:cubicBezTo>
                  <a:pt x="3090606" y="780027"/>
                  <a:pt x="3093884" y="1520723"/>
                  <a:pt x="3097161" y="2261420"/>
                </a:cubicBezTo>
                <a:lnTo>
                  <a:pt x="0" y="2261420"/>
                </a:lnTo>
                <a:lnTo>
                  <a:pt x="0" y="2261420"/>
                </a:lnTo>
                <a:lnTo>
                  <a:pt x="19665" y="5201265"/>
                </a:lnTo>
                <a:lnTo>
                  <a:pt x="4385187" y="5191433"/>
                </a:lnTo>
                <a:cubicBezTo>
                  <a:pt x="4388464" y="4224594"/>
                  <a:pt x="4391742" y="3257756"/>
                  <a:pt x="4395019" y="2290917"/>
                </a:cubicBezTo>
                <a:lnTo>
                  <a:pt x="9153832" y="2271252"/>
                </a:lnTo>
                <a:lnTo>
                  <a:pt x="9173497" y="0"/>
                </a:lnTo>
                <a:lnTo>
                  <a:pt x="3087329" y="3933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859D795-FACA-5782-9069-AD28E85C3F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918" y="2377698"/>
            <a:ext cx="2729699" cy="27446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ED1412B-D9D3-BE65-D700-E52AEB773A04}"/>
              </a:ext>
            </a:extLst>
          </p:cNvPr>
          <p:cNvSpPr txBox="1"/>
          <p:nvPr/>
        </p:nvSpPr>
        <p:spPr>
          <a:xfrm>
            <a:off x="4571442" y="2571750"/>
            <a:ext cx="1544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RiskCheck</a:t>
            </a:r>
          </a:p>
          <a:p>
            <a:pPr algn="ctr"/>
            <a:r>
              <a:rPr lang="de-DE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für</a:t>
            </a:r>
          </a:p>
          <a:p>
            <a:pPr algn="ctr"/>
            <a:r>
              <a:rPr lang="de-DE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995116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BBC1E0-C415-8679-0301-340281B3F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1" y="0"/>
            <a:ext cx="3447239" cy="514350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DA11B0-BB95-E191-806C-00D176ACA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000" y="0"/>
            <a:ext cx="3575360" cy="514350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BD7B93F-7CB1-B52D-C6F4-68A629E4391C}"/>
              </a:ext>
            </a:extLst>
          </p:cNvPr>
          <p:cNvGrpSpPr/>
          <p:nvPr/>
        </p:nvGrpSpPr>
        <p:grpSpPr>
          <a:xfrm>
            <a:off x="129941" y="68409"/>
            <a:ext cx="8731958" cy="3190357"/>
            <a:chOff x="129941" y="68409"/>
            <a:chExt cx="8731958" cy="319035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9D17771E-34ED-9D50-DC40-1814A39911A0}"/>
                </a:ext>
              </a:extLst>
            </p:cNvPr>
            <p:cNvSpPr/>
            <p:nvPr/>
          </p:nvSpPr>
          <p:spPr>
            <a:xfrm>
              <a:off x="1853560" y="2490281"/>
              <a:ext cx="1723620" cy="76848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7CD87F7-C0A3-9621-8406-300A74F050E6}"/>
                </a:ext>
              </a:extLst>
            </p:cNvPr>
            <p:cNvSpPr/>
            <p:nvPr/>
          </p:nvSpPr>
          <p:spPr>
            <a:xfrm>
              <a:off x="129941" y="642025"/>
              <a:ext cx="1628941" cy="76848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E6EE4E6A-62B5-5A8A-CDB8-F8A56F225E28}"/>
                </a:ext>
              </a:extLst>
            </p:cNvPr>
            <p:cNvSpPr/>
            <p:nvPr/>
          </p:nvSpPr>
          <p:spPr>
            <a:xfrm>
              <a:off x="5671227" y="262647"/>
              <a:ext cx="1865114" cy="114786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15D514B-A1BE-40D0-B5B8-4C8A7F4AD889}"/>
                </a:ext>
              </a:extLst>
            </p:cNvPr>
            <p:cNvSpPr/>
            <p:nvPr/>
          </p:nvSpPr>
          <p:spPr>
            <a:xfrm>
              <a:off x="7198470" y="1468877"/>
              <a:ext cx="1663429" cy="136187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760F6A6-AD2C-3915-13BA-B1C9521970B8}"/>
                </a:ext>
              </a:extLst>
            </p:cNvPr>
            <p:cNvSpPr txBox="1"/>
            <p:nvPr/>
          </p:nvSpPr>
          <p:spPr>
            <a:xfrm>
              <a:off x="3585085" y="68409"/>
              <a:ext cx="1911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Grobe Beurteilung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5889E89-3935-B8F6-292D-5E19096015B4}"/>
              </a:ext>
            </a:extLst>
          </p:cNvPr>
          <p:cNvGrpSpPr/>
          <p:nvPr/>
        </p:nvGrpSpPr>
        <p:grpSpPr>
          <a:xfrm>
            <a:off x="122036" y="715539"/>
            <a:ext cx="8942324" cy="4427961"/>
            <a:chOff x="122036" y="715539"/>
            <a:chExt cx="8942324" cy="4427961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EC788ED-B271-535B-6735-0E1234693E95}"/>
                </a:ext>
              </a:extLst>
            </p:cNvPr>
            <p:cNvSpPr/>
            <p:nvPr/>
          </p:nvSpPr>
          <p:spPr>
            <a:xfrm>
              <a:off x="1843832" y="3297676"/>
              <a:ext cx="1733347" cy="1741252"/>
            </a:xfrm>
            <a:prstGeom prst="rect">
              <a:avLst/>
            </a:prstGeom>
            <a:noFill/>
            <a:ln w="38100">
              <a:solidFill>
                <a:srgbClr val="00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65E7F1C-4286-F451-2A7A-B60FA6D25F0B}"/>
                </a:ext>
              </a:extLst>
            </p:cNvPr>
            <p:cNvSpPr/>
            <p:nvPr/>
          </p:nvSpPr>
          <p:spPr>
            <a:xfrm>
              <a:off x="7271869" y="3132306"/>
              <a:ext cx="1792491" cy="2011194"/>
            </a:xfrm>
            <a:prstGeom prst="rect">
              <a:avLst/>
            </a:prstGeom>
            <a:noFill/>
            <a:ln w="38100">
              <a:solidFill>
                <a:srgbClr val="00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DF2468-F435-8EC8-A2B3-0CDB531A7DFA}"/>
                </a:ext>
              </a:extLst>
            </p:cNvPr>
            <p:cNvSpPr/>
            <p:nvPr/>
          </p:nvSpPr>
          <p:spPr>
            <a:xfrm>
              <a:off x="122036" y="1459149"/>
              <a:ext cx="1628941" cy="593386"/>
            </a:xfrm>
            <a:prstGeom prst="rect">
              <a:avLst/>
            </a:prstGeom>
            <a:noFill/>
            <a:ln w="38100">
              <a:solidFill>
                <a:srgbClr val="00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2F19408-A196-9CAA-ADFF-59719A37B8E8}"/>
                </a:ext>
              </a:extLst>
            </p:cNvPr>
            <p:cNvSpPr/>
            <p:nvPr/>
          </p:nvSpPr>
          <p:spPr>
            <a:xfrm>
              <a:off x="5540345" y="3083667"/>
              <a:ext cx="1405205" cy="729575"/>
            </a:xfrm>
            <a:prstGeom prst="rect">
              <a:avLst/>
            </a:prstGeom>
            <a:noFill/>
            <a:ln w="38100">
              <a:solidFill>
                <a:srgbClr val="00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E3A3180-8A9D-06AE-94E7-6CD83EA46FF8}"/>
                </a:ext>
              </a:extLst>
            </p:cNvPr>
            <p:cNvSpPr txBox="1"/>
            <p:nvPr/>
          </p:nvSpPr>
          <p:spPr>
            <a:xfrm>
              <a:off x="3845991" y="715539"/>
              <a:ext cx="12763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dirty="0">
                  <a:solidFill>
                    <a:srgbClr val="002D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Detaillierte</a:t>
              </a:r>
            </a:p>
            <a:p>
              <a:pPr algn="l"/>
              <a:r>
                <a:rPr lang="de-DE" sz="1800" dirty="0">
                  <a:solidFill>
                    <a:srgbClr val="002D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Beurteilung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845B0DA-4CB0-9B15-68B2-8CAD9FAA35C1}"/>
              </a:ext>
            </a:extLst>
          </p:cNvPr>
          <p:cNvGrpSpPr/>
          <p:nvPr/>
        </p:nvGrpSpPr>
        <p:grpSpPr>
          <a:xfrm>
            <a:off x="199858" y="1755842"/>
            <a:ext cx="7022488" cy="3387658"/>
            <a:chOff x="199858" y="1755842"/>
            <a:chExt cx="7022488" cy="338765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D963F55-1B3C-F10F-B5D9-A80494080040}"/>
                </a:ext>
              </a:extLst>
            </p:cNvPr>
            <p:cNvSpPr/>
            <p:nvPr/>
          </p:nvSpPr>
          <p:spPr>
            <a:xfrm>
              <a:off x="199858" y="2140084"/>
              <a:ext cx="1570576" cy="15175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E40DC52-2C92-73A4-BC35-4190EE026E4B}"/>
                </a:ext>
              </a:extLst>
            </p:cNvPr>
            <p:cNvSpPr/>
            <p:nvPr/>
          </p:nvSpPr>
          <p:spPr>
            <a:xfrm>
              <a:off x="5530617" y="3832697"/>
              <a:ext cx="1691729" cy="13108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AD11AE1-D168-A7FA-5077-A7E523433745}"/>
                </a:ext>
              </a:extLst>
            </p:cNvPr>
            <p:cNvSpPr txBox="1"/>
            <p:nvPr/>
          </p:nvSpPr>
          <p:spPr>
            <a:xfrm>
              <a:off x="3684978" y="1755842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Massnahmen</a:t>
              </a:r>
              <a:endPara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2F14616-0342-D4C1-CD93-383F5EC806D6}"/>
              </a:ext>
            </a:extLst>
          </p:cNvPr>
          <p:cNvGrpSpPr/>
          <p:nvPr/>
        </p:nvGrpSpPr>
        <p:grpSpPr>
          <a:xfrm>
            <a:off x="199858" y="214007"/>
            <a:ext cx="8681496" cy="4929493"/>
            <a:chOff x="199858" y="214007"/>
            <a:chExt cx="8681496" cy="492949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DA8A18A-D8DC-9595-2008-C0D0F96E3506}"/>
                </a:ext>
              </a:extLst>
            </p:cNvPr>
            <p:cNvSpPr/>
            <p:nvPr/>
          </p:nvSpPr>
          <p:spPr>
            <a:xfrm>
              <a:off x="199858" y="3706237"/>
              <a:ext cx="1570576" cy="1437263"/>
            </a:xfrm>
            <a:prstGeom prst="rect">
              <a:avLst/>
            </a:prstGeom>
            <a:noFill/>
            <a:ln w="38100"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E937FB8-2A5B-58FA-CC0B-C68BDAD6E4DF}"/>
                </a:ext>
              </a:extLst>
            </p:cNvPr>
            <p:cNvSpPr/>
            <p:nvPr/>
          </p:nvSpPr>
          <p:spPr>
            <a:xfrm>
              <a:off x="5540346" y="1488330"/>
              <a:ext cx="1658124" cy="1575882"/>
            </a:xfrm>
            <a:prstGeom prst="rect">
              <a:avLst/>
            </a:prstGeom>
            <a:noFill/>
            <a:ln w="38100"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502F291-2F22-BBE1-8D00-62B44778CB4D}"/>
                </a:ext>
              </a:extLst>
            </p:cNvPr>
            <p:cNvSpPr/>
            <p:nvPr/>
          </p:nvSpPr>
          <p:spPr>
            <a:xfrm>
              <a:off x="7718567" y="214007"/>
              <a:ext cx="1162787" cy="1147863"/>
            </a:xfrm>
            <a:prstGeom prst="rect">
              <a:avLst/>
            </a:prstGeom>
            <a:noFill/>
            <a:ln w="38100"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9481AC2-12B5-36A6-7513-FDB6CD3D05DE}"/>
                </a:ext>
              </a:extLst>
            </p:cNvPr>
            <p:cNvSpPr txBox="1"/>
            <p:nvPr/>
          </p:nvSpPr>
          <p:spPr>
            <a:xfrm>
              <a:off x="3801460" y="2651345"/>
              <a:ext cx="14125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800" dirty="0">
                  <a:solidFill>
                    <a:srgbClr val="9452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Risiko-</a:t>
              </a:r>
            </a:p>
            <a:p>
              <a:pPr algn="l"/>
              <a:r>
                <a:rPr lang="de-DE" sz="1800" dirty="0" err="1">
                  <a:solidFill>
                    <a:srgbClr val="9452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einschätzung</a:t>
              </a:r>
              <a:endParaRPr lang="de-DE" sz="1800" dirty="0">
                <a:solidFill>
                  <a:srgbClr val="9452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4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BECDB5-1AE9-8F25-0638-182956DC73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" y="0"/>
            <a:ext cx="3521595" cy="514350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0537C18-D3FE-BE5E-2F6D-BD4507842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753" y="0"/>
            <a:ext cx="3693471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30916E-B569-F2A8-24BB-81D038592149}"/>
              </a:ext>
            </a:extLst>
          </p:cNvPr>
          <p:cNvSpPr txBox="1"/>
          <p:nvPr/>
        </p:nvSpPr>
        <p:spPr>
          <a:xfrm>
            <a:off x="3579854" y="0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Weitere </a:t>
            </a:r>
          </a:p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Beurteilungshilfe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69A27F43-2EDB-DE46-18B9-ED3C995B150C}"/>
              </a:ext>
            </a:extLst>
          </p:cNvPr>
          <p:cNvSpPr/>
          <p:nvPr/>
        </p:nvSpPr>
        <p:spPr>
          <a:xfrm>
            <a:off x="3589402" y="3492230"/>
            <a:ext cx="165475" cy="1517515"/>
          </a:xfrm>
          <a:prstGeom prst="rightBrace">
            <a:avLst/>
          </a:prstGeom>
          <a:ln w="19050">
            <a:solidFill>
              <a:srgbClr val="002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0F6660E-4118-8355-B39E-8DB244DB2B52}"/>
              </a:ext>
            </a:extLst>
          </p:cNvPr>
          <p:cNvCxnSpPr>
            <a:endCxn id="5" idx="1"/>
          </p:cNvCxnSpPr>
          <p:nvPr/>
        </p:nvCxnSpPr>
        <p:spPr>
          <a:xfrm flipV="1">
            <a:off x="3833534" y="2571750"/>
            <a:ext cx="1598219" cy="1679237"/>
          </a:xfrm>
          <a:prstGeom prst="line">
            <a:avLst/>
          </a:prstGeom>
          <a:ln w="19050">
            <a:solidFill>
              <a:srgbClr val="002DFF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23F54EC4-197C-B205-723A-95859B1F3AA6}"/>
              </a:ext>
            </a:extLst>
          </p:cNvPr>
          <p:cNvSpPr txBox="1"/>
          <p:nvPr/>
        </p:nvSpPr>
        <p:spPr>
          <a:xfrm>
            <a:off x="3667365" y="705359"/>
            <a:ext cx="1642053" cy="164660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Einschätzung mit </a:t>
            </a:r>
          </a:p>
          <a:p>
            <a:pPr marL="96838" indent="-96838" algn="l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Gefahrenstufe</a:t>
            </a:r>
          </a:p>
          <a:p>
            <a:pPr marL="96838" indent="-96838" algn="l">
              <a:spcAft>
                <a:spcPts val="600"/>
              </a:spcAft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Alarmzeichen</a:t>
            </a: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Reduktion mit</a:t>
            </a:r>
          </a:p>
          <a:p>
            <a:pPr marL="96838" indent="-96838" algn="l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Hangneigung</a:t>
            </a:r>
          </a:p>
          <a:p>
            <a:pPr marL="96838" indent="-96838" algn="l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Spuren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117CA177-553A-D0E8-B88C-26830D385309}"/>
              </a:ext>
            </a:extLst>
          </p:cNvPr>
          <p:cNvSpPr/>
          <p:nvPr/>
        </p:nvSpPr>
        <p:spPr>
          <a:xfrm>
            <a:off x="3579854" y="2432343"/>
            <a:ext cx="175023" cy="890960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winkelte Verbindung 10">
            <a:extLst>
              <a:ext uri="{FF2B5EF4-FFF2-40B4-BE49-F238E27FC236}">
                <a16:creationId xmlns:a16="http://schemas.microsoft.com/office/drawing/2014/main" id="{D0E12154-1CD6-EDB5-D95E-6EDD259FFD14}"/>
              </a:ext>
            </a:extLst>
          </p:cNvPr>
          <p:cNvCxnSpPr>
            <a:endCxn id="8" idx="2"/>
          </p:cNvCxnSpPr>
          <p:nvPr/>
        </p:nvCxnSpPr>
        <p:spPr>
          <a:xfrm flipV="1">
            <a:off x="3754877" y="2351964"/>
            <a:ext cx="733515" cy="525859"/>
          </a:xfrm>
          <a:prstGeom prst="bentConnector2">
            <a:avLst/>
          </a:prstGeom>
          <a:ln w="19050">
            <a:solidFill>
              <a:srgbClr val="00B05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149E76-2DBC-03D7-4993-8DD31E3E2D06}"/>
              </a:ext>
            </a:extLst>
          </p:cNvPr>
          <p:cNvSpPr txBox="1"/>
          <p:nvPr/>
        </p:nvSpPr>
        <p:spPr>
          <a:xfrm>
            <a:off x="2198451" y="1964988"/>
            <a:ext cx="4328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Einige 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4076808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Schnee, Himmel, Natur enthält.&#10;&#10;Automatisch generierte Beschreibung">
            <a:extLst>
              <a:ext uri="{FF2B5EF4-FFF2-40B4-BE49-F238E27FC236}">
                <a16:creationId xmlns:a16="http://schemas.microsoft.com/office/drawing/2014/main" id="{7D725489-9474-7EDF-8B0C-D3C33395D9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87" y="9679"/>
            <a:ext cx="7688597" cy="51436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0893EA2-F224-5B4C-6D4D-F4DE39CCCA89}"/>
              </a:ext>
            </a:extLst>
          </p:cNvPr>
          <p:cNvSpPr txBox="1"/>
          <p:nvPr/>
        </p:nvSpPr>
        <p:spPr>
          <a:xfrm>
            <a:off x="728408" y="202131"/>
            <a:ext cx="7770699" cy="132343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Neuschneeproblem zwei Tage alt, nicht akut, keine Alarmzeichen 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ausgeprägten Schwachschichten im Altschnee zu erwarten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Unregelmäßige Schneedecke, Bruchausbreitung nach oben wenig wahrscheinlich </a:t>
            </a:r>
          </a:p>
        </p:txBody>
      </p:sp>
    </p:spTree>
    <p:extLst>
      <p:ext uri="{BB962C8B-B14F-4D97-AF65-F5344CB8AC3E}">
        <p14:creationId xmlns:p14="http://schemas.microsoft.com/office/powerpoint/2010/main" val="156032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4" y="-6473"/>
            <a:ext cx="7706566" cy="51499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618930-FB68-3E35-8D3F-A3D4900701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379387"/>
            <a:ext cx="4533900" cy="34163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05D2342-C5F1-0503-158C-59DEA5D522CE}"/>
              </a:ext>
            </a:extLst>
          </p:cNvPr>
          <p:cNvGrpSpPr/>
          <p:nvPr/>
        </p:nvGrpSpPr>
        <p:grpSpPr>
          <a:xfrm>
            <a:off x="8881096" y="3178518"/>
            <a:ext cx="174326" cy="162018"/>
            <a:chOff x="672540" y="3933056"/>
            <a:chExt cx="232435" cy="216024"/>
          </a:xfrm>
        </p:grpSpPr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424EA51F-B2E2-C453-5FD2-248BBD5F4C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8684D6B8-C3A1-C38A-8813-37B970C86ED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C64466A-AA29-E101-F5F1-A5964CA13396}"/>
              </a:ext>
            </a:extLst>
          </p:cNvPr>
          <p:cNvGrpSpPr/>
          <p:nvPr/>
        </p:nvGrpSpPr>
        <p:grpSpPr>
          <a:xfrm>
            <a:off x="8959988" y="2561349"/>
            <a:ext cx="174326" cy="162018"/>
            <a:chOff x="672540" y="3933056"/>
            <a:chExt cx="232435" cy="21602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D893F3F3-9436-462F-A06C-743D0E8F19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1167B63D-717A-E4E8-70BE-C26BB674D2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CC01725-35C3-761A-E726-0A8B78F7F56F}"/>
              </a:ext>
            </a:extLst>
          </p:cNvPr>
          <p:cNvGrpSpPr/>
          <p:nvPr/>
        </p:nvGrpSpPr>
        <p:grpSpPr>
          <a:xfrm>
            <a:off x="6381557" y="600307"/>
            <a:ext cx="174326" cy="162018"/>
            <a:chOff x="672540" y="3933056"/>
            <a:chExt cx="232435" cy="216024"/>
          </a:xfrm>
        </p:grpSpPr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D006119E-14EA-34FD-639E-227BEAD600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72CB285B-7F6F-EA0D-4FA3-2D575CAAB8D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62B2338-4A37-8A08-FA82-319109CAAC46}"/>
              </a:ext>
            </a:extLst>
          </p:cNvPr>
          <p:cNvGrpSpPr/>
          <p:nvPr/>
        </p:nvGrpSpPr>
        <p:grpSpPr>
          <a:xfrm>
            <a:off x="5903530" y="950924"/>
            <a:ext cx="174326" cy="162018"/>
            <a:chOff x="672540" y="3933056"/>
            <a:chExt cx="232435" cy="216024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E96C6741-B758-8117-5A6C-DEB2552769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0C07E3B9-BA6F-66CD-31BE-7B7997AF98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C96CB62-5E54-AC95-73F4-1948214F46CD}"/>
              </a:ext>
            </a:extLst>
          </p:cNvPr>
          <p:cNvGrpSpPr/>
          <p:nvPr/>
        </p:nvGrpSpPr>
        <p:grpSpPr>
          <a:xfrm>
            <a:off x="5884280" y="1307059"/>
            <a:ext cx="174326" cy="162018"/>
            <a:chOff x="672540" y="3933056"/>
            <a:chExt cx="232435" cy="216024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23F1F53D-77AD-5CE6-2EA6-236D72F623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D264F112-9837-C5B3-8F67-74EFEA28F9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657555-11ED-B66D-FAC1-56147CC45B63}"/>
              </a:ext>
            </a:extLst>
          </p:cNvPr>
          <p:cNvGrpSpPr/>
          <p:nvPr/>
        </p:nvGrpSpPr>
        <p:grpSpPr>
          <a:xfrm>
            <a:off x="6395170" y="1844621"/>
            <a:ext cx="174326" cy="162018"/>
            <a:chOff x="672540" y="3933056"/>
            <a:chExt cx="232435" cy="216024"/>
          </a:xfrm>
        </p:grpSpPr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BB7596A-1510-29D5-A811-3085850AF4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CC2F16FA-6325-6C3A-48B4-FACBD3F77D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725D9497-9D44-3311-CC1E-E94EAD544979}"/>
              </a:ext>
            </a:extLst>
          </p:cNvPr>
          <p:cNvSpPr txBox="1"/>
          <p:nvPr/>
        </p:nvSpPr>
        <p:spPr>
          <a:xfrm>
            <a:off x="0" y="1937005"/>
            <a:ext cx="2305123" cy="907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2563" indent="-182563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Hangneigung  oberhalb Spur &gt;35° </a:t>
            </a:r>
          </a:p>
          <a:p>
            <a:pPr marL="182563" indent="-182563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unterhalb Spur &lt;35°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11CD562-1B4C-9D18-6C66-DFC34AC576E6}"/>
              </a:ext>
            </a:extLst>
          </p:cNvPr>
          <p:cNvSpPr txBox="1"/>
          <p:nvPr/>
        </p:nvSpPr>
        <p:spPr>
          <a:xfrm>
            <a:off x="4610100" y="-20501"/>
            <a:ext cx="20986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8671805-C1EA-C5D4-1A42-711DD52A1E81}"/>
              </a:ext>
            </a:extLst>
          </p:cNvPr>
          <p:cNvGrpSpPr/>
          <p:nvPr/>
        </p:nvGrpSpPr>
        <p:grpSpPr>
          <a:xfrm>
            <a:off x="7538936" y="971244"/>
            <a:ext cx="1607082" cy="1035395"/>
            <a:chOff x="7538936" y="971244"/>
            <a:chExt cx="1607082" cy="103539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49B3E00-8E11-C95E-F6F4-9B522983A96E}"/>
                </a:ext>
              </a:extLst>
            </p:cNvPr>
            <p:cNvSpPr/>
            <p:nvPr/>
          </p:nvSpPr>
          <p:spPr>
            <a:xfrm>
              <a:off x="8688817" y="971244"/>
              <a:ext cx="457201" cy="467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8DB73F3E-9A01-9DAC-9185-1AC8BC3C667A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7538936" y="1205208"/>
              <a:ext cx="1149881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A39F74F-A10C-A9E0-8C27-08A43F073BD9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8917418" y="1439172"/>
              <a:ext cx="0" cy="5674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511E4E26-29E7-8A03-2BC1-E0A3EDC026ED}"/>
              </a:ext>
            </a:extLst>
          </p:cNvPr>
          <p:cNvSpPr txBox="1"/>
          <p:nvPr/>
        </p:nvSpPr>
        <p:spPr>
          <a:xfrm>
            <a:off x="2194469" y="56221"/>
            <a:ext cx="182934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Berücksichtigung </a:t>
            </a:r>
          </a:p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ganzer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Hang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9A33AB6-CFFB-AB5F-5DDC-9CAF4DEDE2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240" y="3175785"/>
            <a:ext cx="1493463" cy="113164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240A853-68A9-98C8-21E2-AA80650765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829" y="3175785"/>
            <a:ext cx="1154740" cy="15473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1782AD-C797-5602-0AEF-E538BC6BA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741786" cy="19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05" y="2866"/>
            <a:ext cx="7706566" cy="51499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B4738E-AF59-CD23-F9ED-5F174DD7E758}"/>
              </a:ext>
            </a:extLst>
          </p:cNvPr>
          <p:cNvSpPr txBox="1"/>
          <p:nvPr/>
        </p:nvSpPr>
        <p:spPr>
          <a:xfrm>
            <a:off x="1937883" y="4566263"/>
            <a:ext cx="24687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Relevanter Hangbereich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87CE5C-CDCA-EC2C-4DC8-C023CE1AD2FD}"/>
              </a:ext>
            </a:extLst>
          </p:cNvPr>
          <p:cNvSpPr txBox="1"/>
          <p:nvPr/>
        </p:nvSpPr>
        <p:spPr>
          <a:xfrm>
            <a:off x="4314486" y="263423"/>
            <a:ext cx="46713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Oberhalb Spur sehr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unregelmässig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flächige Bruchausbreitung kaum zu erwarten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5A057D94-9F41-EED4-2803-82135B8E82AA}"/>
              </a:ext>
            </a:extLst>
          </p:cNvPr>
          <p:cNvSpPr/>
          <p:nvPr/>
        </p:nvSpPr>
        <p:spPr>
          <a:xfrm>
            <a:off x="4396902" y="3132306"/>
            <a:ext cx="4095345" cy="2052537"/>
          </a:xfrm>
          <a:custGeom>
            <a:avLst/>
            <a:gdLst>
              <a:gd name="connsiteX0" fmla="*/ 1974715 w 4095345"/>
              <a:gd name="connsiteY0" fmla="*/ 291830 h 2052537"/>
              <a:gd name="connsiteX1" fmla="*/ 1731524 w 4095345"/>
              <a:gd name="connsiteY1" fmla="*/ 330741 h 2052537"/>
              <a:gd name="connsiteX2" fmla="*/ 1322962 w 4095345"/>
              <a:gd name="connsiteY2" fmla="*/ 0 h 2052537"/>
              <a:gd name="connsiteX3" fmla="*/ 943583 w 4095345"/>
              <a:gd name="connsiteY3" fmla="*/ 9728 h 2052537"/>
              <a:gd name="connsiteX4" fmla="*/ 943583 w 4095345"/>
              <a:gd name="connsiteY4" fmla="*/ 311285 h 2052537"/>
              <a:gd name="connsiteX5" fmla="*/ 749030 w 4095345"/>
              <a:gd name="connsiteY5" fmla="*/ 457200 h 2052537"/>
              <a:gd name="connsiteX6" fmla="*/ 0 w 4095345"/>
              <a:gd name="connsiteY6" fmla="*/ 87549 h 2052537"/>
              <a:gd name="connsiteX7" fmla="*/ 107004 w 4095345"/>
              <a:gd name="connsiteY7" fmla="*/ 768485 h 2052537"/>
              <a:gd name="connsiteX8" fmla="*/ 1001949 w 4095345"/>
              <a:gd name="connsiteY8" fmla="*/ 1556426 h 2052537"/>
              <a:gd name="connsiteX9" fmla="*/ 2480553 w 4095345"/>
              <a:gd name="connsiteY9" fmla="*/ 2052537 h 2052537"/>
              <a:gd name="connsiteX10" fmla="*/ 3998068 w 4095345"/>
              <a:gd name="connsiteY10" fmla="*/ 2033081 h 2052537"/>
              <a:gd name="connsiteX11" fmla="*/ 4095345 w 4095345"/>
              <a:gd name="connsiteY11" fmla="*/ 1634247 h 2052537"/>
              <a:gd name="connsiteX12" fmla="*/ 2762655 w 4095345"/>
              <a:gd name="connsiteY12" fmla="*/ 1070043 h 2052537"/>
              <a:gd name="connsiteX13" fmla="*/ 1750979 w 4095345"/>
              <a:gd name="connsiteY13" fmla="*/ 330741 h 2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95345" h="2052537">
                <a:moveTo>
                  <a:pt x="1974715" y="291830"/>
                </a:moveTo>
                <a:lnTo>
                  <a:pt x="1731524" y="330741"/>
                </a:lnTo>
                <a:lnTo>
                  <a:pt x="1322962" y="0"/>
                </a:lnTo>
                <a:lnTo>
                  <a:pt x="943583" y="9728"/>
                </a:lnTo>
                <a:lnTo>
                  <a:pt x="943583" y="311285"/>
                </a:lnTo>
                <a:lnTo>
                  <a:pt x="749030" y="457200"/>
                </a:lnTo>
                <a:lnTo>
                  <a:pt x="0" y="87549"/>
                </a:lnTo>
                <a:lnTo>
                  <a:pt x="107004" y="768485"/>
                </a:lnTo>
                <a:lnTo>
                  <a:pt x="1001949" y="1556426"/>
                </a:lnTo>
                <a:lnTo>
                  <a:pt x="2480553" y="2052537"/>
                </a:lnTo>
                <a:lnTo>
                  <a:pt x="3998068" y="2033081"/>
                </a:lnTo>
                <a:lnTo>
                  <a:pt x="4095345" y="1634247"/>
                </a:lnTo>
                <a:lnTo>
                  <a:pt x="2762655" y="1070043"/>
                </a:lnTo>
                <a:lnTo>
                  <a:pt x="1750979" y="330741"/>
                </a:lnTo>
              </a:path>
            </a:pathLst>
          </a:custGeom>
          <a:solidFill>
            <a:srgbClr val="FF0000">
              <a:alpha val="242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3E85132C-C069-109D-5B98-9DAD65B7D7E3}"/>
              </a:ext>
            </a:extLst>
          </p:cNvPr>
          <p:cNvCxnSpPr/>
          <p:nvPr/>
        </p:nvCxnSpPr>
        <p:spPr>
          <a:xfrm flipH="1">
            <a:off x="3025302" y="749030"/>
            <a:ext cx="515566" cy="325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8F794ED-4245-412F-8697-7129A7163E50}"/>
              </a:ext>
            </a:extLst>
          </p:cNvPr>
          <p:cNvCxnSpPr>
            <a:cxnSpLocks/>
          </p:cNvCxnSpPr>
          <p:nvPr/>
        </p:nvCxnSpPr>
        <p:spPr>
          <a:xfrm>
            <a:off x="3025302" y="613279"/>
            <a:ext cx="515566" cy="5929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82502795-45CD-5AB7-904C-D0D6344DC13B}"/>
              </a:ext>
            </a:extLst>
          </p:cNvPr>
          <p:cNvCxnSpPr/>
          <p:nvPr/>
        </p:nvCxnSpPr>
        <p:spPr>
          <a:xfrm flipH="1">
            <a:off x="4106203" y="2188723"/>
            <a:ext cx="582529" cy="3830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611B1329-E505-989B-683C-1130EE201203}"/>
              </a:ext>
            </a:extLst>
          </p:cNvPr>
          <p:cNvCxnSpPr/>
          <p:nvPr/>
        </p:nvCxnSpPr>
        <p:spPr>
          <a:xfrm>
            <a:off x="4105072" y="2110902"/>
            <a:ext cx="603115" cy="5933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38B63BDD-309C-8AD9-41DF-884C64B55350}"/>
              </a:ext>
            </a:extLst>
          </p:cNvPr>
          <p:cNvCxnSpPr>
            <a:endCxn id="6" idx="8"/>
          </p:cNvCxnSpPr>
          <p:nvPr/>
        </p:nvCxnSpPr>
        <p:spPr>
          <a:xfrm flipV="1">
            <a:off x="4406629" y="4688732"/>
            <a:ext cx="992222" cy="62197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969BDB78-B7B1-34BB-E952-1488F3748BEB}"/>
              </a:ext>
            </a:extLst>
          </p:cNvPr>
          <p:cNvCxnSpPr>
            <a:stCxn id="5" idx="1"/>
          </p:cNvCxnSpPr>
          <p:nvPr/>
        </p:nvCxnSpPr>
        <p:spPr>
          <a:xfrm flipH="1">
            <a:off x="3832698" y="586589"/>
            <a:ext cx="481788" cy="79473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776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4" y="-6473"/>
            <a:ext cx="7706566" cy="51499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618930-FB68-3E35-8D3F-A3D4900701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379387"/>
            <a:ext cx="4533900" cy="34163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05D2342-C5F1-0503-158C-59DEA5D522CE}"/>
              </a:ext>
            </a:extLst>
          </p:cNvPr>
          <p:cNvGrpSpPr/>
          <p:nvPr/>
        </p:nvGrpSpPr>
        <p:grpSpPr>
          <a:xfrm>
            <a:off x="8287171" y="3166991"/>
            <a:ext cx="174326" cy="162018"/>
            <a:chOff x="672540" y="3933056"/>
            <a:chExt cx="232435" cy="216024"/>
          </a:xfrm>
        </p:grpSpPr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424EA51F-B2E2-C453-5FD2-248BBD5F4C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8684D6B8-C3A1-C38A-8813-37B970C86ED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C64466A-AA29-E101-F5F1-A5964CA13396}"/>
              </a:ext>
            </a:extLst>
          </p:cNvPr>
          <p:cNvGrpSpPr/>
          <p:nvPr/>
        </p:nvGrpSpPr>
        <p:grpSpPr>
          <a:xfrm>
            <a:off x="8278900" y="2538295"/>
            <a:ext cx="174326" cy="162018"/>
            <a:chOff x="672540" y="3933056"/>
            <a:chExt cx="232435" cy="21602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D893F3F3-9436-462F-A06C-743D0E8F19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1167B63D-717A-E4E8-70BE-C26BB674D2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CC01725-35C3-761A-E726-0A8B78F7F56F}"/>
              </a:ext>
            </a:extLst>
          </p:cNvPr>
          <p:cNvGrpSpPr/>
          <p:nvPr/>
        </p:nvGrpSpPr>
        <p:grpSpPr>
          <a:xfrm>
            <a:off x="5953540" y="610839"/>
            <a:ext cx="174326" cy="162018"/>
            <a:chOff x="672540" y="3933056"/>
            <a:chExt cx="232435" cy="216024"/>
          </a:xfrm>
        </p:grpSpPr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D006119E-14EA-34FD-639E-227BEAD600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72CB285B-7F6F-EA0D-4FA3-2D575CAAB8D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62B2338-4A37-8A08-FA82-319109CAAC46}"/>
              </a:ext>
            </a:extLst>
          </p:cNvPr>
          <p:cNvGrpSpPr/>
          <p:nvPr/>
        </p:nvGrpSpPr>
        <p:grpSpPr>
          <a:xfrm>
            <a:off x="5903530" y="950924"/>
            <a:ext cx="174326" cy="162018"/>
            <a:chOff x="672540" y="3933056"/>
            <a:chExt cx="232435" cy="216024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E96C6741-B758-8117-5A6C-DEB2552769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0C07E3B9-BA6F-66CD-31BE-7B7997AF98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C96CB62-5E54-AC95-73F4-1948214F46CD}"/>
              </a:ext>
            </a:extLst>
          </p:cNvPr>
          <p:cNvGrpSpPr/>
          <p:nvPr/>
        </p:nvGrpSpPr>
        <p:grpSpPr>
          <a:xfrm>
            <a:off x="5884280" y="1307059"/>
            <a:ext cx="174326" cy="162018"/>
            <a:chOff x="672540" y="3933056"/>
            <a:chExt cx="232435" cy="216024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23F1F53D-77AD-5CE6-2EA6-236D72F623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D264F112-9837-C5B3-8F67-74EFEA28F9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657555-11ED-B66D-FAC1-56147CC45B63}"/>
              </a:ext>
            </a:extLst>
          </p:cNvPr>
          <p:cNvGrpSpPr/>
          <p:nvPr/>
        </p:nvGrpSpPr>
        <p:grpSpPr>
          <a:xfrm>
            <a:off x="5957577" y="1820229"/>
            <a:ext cx="174326" cy="162018"/>
            <a:chOff x="672540" y="3933056"/>
            <a:chExt cx="232435" cy="216024"/>
          </a:xfrm>
        </p:grpSpPr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BB7596A-1510-29D5-A811-3085850AF4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3568" y="3933056"/>
              <a:ext cx="216024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CC2F16FA-6325-6C3A-48B4-FACBD3F77D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540" y="3933056"/>
              <a:ext cx="232435" cy="21602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725D9497-9D44-3311-CC1E-E94EAD544979}"/>
              </a:ext>
            </a:extLst>
          </p:cNvPr>
          <p:cNvSpPr txBox="1"/>
          <p:nvPr/>
        </p:nvSpPr>
        <p:spPr>
          <a:xfrm>
            <a:off x="0" y="1937005"/>
            <a:ext cx="2305123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2563" indent="-182563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Relevanter Hangbereich ist unterhalb Spur</a:t>
            </a:r>
          </a:p>
          <a:p>
            <a:pPr marL="182563" indent="-182563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Hangneigung Spur ca. 35° unterhalb flacher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99C56A9-C51E-AA81-658D-9B78BB33BA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473"/>
            <a:ext cx="1901984" cy="1957228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211CD562-1B4C-9D18-6C66-DFC34AC576E6}"/>
              </a:ext>
            </a:extLst>
          </p:cNvPr>
          <p:cNvSpPr txBox="1"/>
          <p:nvPr/>
        </p:nvSpPr>
        <p:spPr>
          <a:xfrm>
            <a:off x="4610100" y="-20501"/>
            <a:ext cx="20986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E80012E-A96D-A887-BD51-0DA0A376C5E4}"/>
              </a:ext>
            </a:extLst>
          </p:cNvPr>
          <p:cNvGrpSpPr/>
          <p:nvPr/>
        </p:nvGrpSpPr>
        <p:grpSpPr>
          <a:xfrm>
            <a:off x="7529209" y="1469077"/>
            <a:ext cx="1050587" cy="629946"/>
            <a:chOff x="7529209" y="1469077"/>
            <a:chExt cx="1050587" cy="6299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49B3E00-8E11-C95E-F6F4-9B522983A96E}"/>
                </a:ext>
              </a:extLst>
            </p:cNvPr>
            <p:cNvSpPr/>
            <p:nvPr/>
          </p:nvSpPr>
          <p:spPr>
            <a:xfrm>
              <a:off x="8122595" y="1469077"/>
              <a:ext cx="457201" cy="467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8DB73F3E-9A01-9DAC-9185-1AC8BC3C667A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7529209" y="1703041"/>
              <a:ext cx="59338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A39F74F-A10C-A9E0-8C27-08A43F073BD9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8351196" y="1937005"/>
              <a:ext cx="0" cy="1620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6B4738E-AF59-CD23-F9ED-5F174DD7E758}"/>
              </a:ext>
            </a:extLst>
          </p:cNvPr>
          <p:cNvSpPr txBox="1"/>
          <p:nvPr/>
        </p:nvSpPr>
        <p:spPr>
          <a:xfrm>
            <a:off x="2065155" y="56221"/>
            <a:ext cx="246874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Berücksichtigung </a:t>
            </a:r>
          </a:p>
          <a:p>
            <a:pPr algn="l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relevanter Hangbereich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4863686E-3A31-288D-097C-D15A176CD802}"/>
              </a:ext>
            </a:extLst>
          </p:cNvPr>
          <p:cNvSpPr/>
          <p:nvPr/>
        </p:nvSpPr>
        <p:spPr>
          <a:xfrm>
            <a:off x="4084230" y="3143662"/>
            <a:ext cx="4095345" cy="2052537"/>
          </a:xfrm>
          <a:custGeom>
            <a:avLst/>
            <a:gdLst>
              <a:gd name="connsiteX0" fmla="*/ 1974715 w 4095345"/>
              <a:gd name="connsiteY0" fmla="*/ 291830 h 2052537"/>
              <a:gd name="connsiteX1" fmla="*/ 1731524 w 4095345"/>
              <a:gd name="connsiteY1" fmla="*/ 330741 h 2052537"/>
              <a:gd name="connsiteX2" fmla="*/ 1322962 w 4095345"/>
              <a:gd name="connsiteY2" fmla="*/ 0 h 2052537"/>
              <a:gd name="connsiteX3" fmla="*/ 943583 w 4095345"/>
              <a:gd name="connsiteY3" fmla="*/ 9728 h 2052537"/>
              <a:gd name="connsiteX4" fmla="*/ 943583 w 4095345"/>
              <a:gd name="connsiteY4" fmla="*/ 311285 h 2052537"/>
              <a:gd name="connsiteX5" fmla="*/ 749030 w 4095345"/>
              <a:gd name="connsiteY5" fmla="*/ 457200 h 2052537"/>
              <a:gd name="connsiteX6" fmla="*/ 0 w 4095345"/>
              <a:gd name="connsiteY6" fmla="*/ 87549 h 2052537"/>
              <a:gd name="connsiteX7" fmla="*/ 107004 w 4095345"/>
              <a:gd name="connsiteY7" fmla="*/ 768485 h 2052537"/>
              <a:gd name="connsiteX8" fmla="*/ 1001949 w 4095345"/>
              <a:gd name="connsiteY8" fmla="*/ 1556426 h 2052537"/>
              <a:gd name="connsiteX9" fmla="*/ 2480553 w 4095345"/>
              <a:gd name="connsiteY9" fmla="*/ 2052537 h 2052537"/>
              <a:gd name="connsiteX10" fmla="*/ 3998068 w 4095345"/>
              <a:gd name="connsiteY10" fmla="*/ 2033081 h 2052537"/>
              <a:gd name="connsiteX11" fmla="*/ 4095345 w 4095345"/>
              <a:gd name="connsiteY11" fmla="*/ 1634247 h 2052537"/>
              <a:gd name="connsiteX12" fmla="*/ 2762655 w 4095345"/>
              <a:gd name="connsiteY12" fmla="*/ 1070043 h 2052537"/>
              <a:gd name="connsiteX13" fmla="*/ 1750979 w 4095345"/>
              <a:gd name="connsiteY13" fmla="*/ 330741 h 2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95345" h="2052537">
                <a:moveTo>
                  <a:pt x="1974715" y="291830"/>
                </a:moveTo>
                <a:lnTo>
                  <a:pt x="1731524" y="330741"/>
                </a:lnTo>
                <a:lnTo>
                  <a:pt x="1322962" y="0"/>
                </a:lnTo>
                <a:lnTo>
                  <a:pt x="943583" y="9728"/>
                </a:lnTo>
                <a:lnTo>
                  <a:pt x="943583" y="311285"/>
                </a:lnTo>
                <a:lnTo>
                  <a:pt x="749030" y="457200"/>
                </a:lnTo>
                <a:lnTo>
                  <a:pt x="0" y="87549"/>
                </a:lnTo>
                <a:lnTo>
                  <a:pt x="107004" y="768485"/>
                </a:lnTo>
                <a:lnTo>
                  <a:pt x="1001949" y="1556426"/>
                </a:lnTo>
                <a:lnTo>
                  <a:pt x="2480553" y="2052537"/>
                </a:lnTo>
                <a:lnTo>
                  <a:pt x="3998068" y="2033081"/>
                </a:lnTo>
                <a:lnTo>
                  <a:pt x="4095345" y="1634247"/>
                </a:lnTo>
                <a:lnTo>
                  <a:pt x="2762655" y="1070043"/>
                </a:lnTo>
                <a:lnTo>
                  <a:pt x="1750979" y="330741"/>
                </a:lnTo>
              </a:path>
            </a:pathLst>
          </a:custGeom>
          <a:solidFill>
            <a:srgbClr val="FF0000">
              <a:alpha val="242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28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4" y="-6473"/>
            <a:ext cx="7706566" cy="514997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8D17EA2-9872-3BC4-D77E-74D790D0A1FD}"/>
              </a:ext>
            </a:extLst>
          </p:cNvPr>
          <p:cNvSpPr txBox="1"/>
          <p:nvPr/>
        </p:nvSpPr>
        <p:spPr>
          <a:xfrm>
            <a:off x="0" y="3255"/>
            <a:ext cx="3171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Detaillierte Beurteilung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54F6006-B56E-B657-565B-1F481BB4D0E1}"/>
              </a:ext>
            </a:extLst>
          </p:cNvPr>
          <p:cNvSpPr txBox="1"/>
          <p:nvPr/>
        </p:nvSpPr>
        <p:spPr>
          <a:xfrm>
            <a:off x="-9813" y="571782"/>
            <a:ext cx="4378613" cy="224676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Neuschneeproblem zwei Tage alt, nicht akut, keine Alarmzeichen 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ausgeprägten Schwachschichten im Altschnee zu erwarten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Unregelmäßige Schneedecke, Bruchausbreitung nach oben wenig wahrscheinlich 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362BBC-76CA-35F8-C8B0-C6199F40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00" y="-1853"/>
            <a:ext cx="4686299" cy="517445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1BC7A075-7813-5FCE-B78B-342EA9AC0046}"/>
              </a:ext>
            </a:extLst>
          </p:cNvPr>
          <p:cNvGrpSpPr/>
          <p:nvPr/>
        </p:nvGrpSpPr>
        <p:grpSpPr>
          <a:xfrm>
            <a:off x="8255028" y="1618286"/>
            <a:ext cx="175098" cy="145915"/>
            <a:chOff x="7558391" y="943583"/>
            <a:chExt cx="175098" cy="145915"/>
          </a:xfrm>
        </p:grpSpPr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6B15537A-3EA3-CE4B-8C7B-1D57D98ACD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6BE2F800-D9BB-844E-F369-AE804E37F3F7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3CF43D9-0F60-D31F-9E2E-201367C7F0F7}"/>
              </a:ext>
            </a:extLst>
          </p:cNvPr>
          <p:cNvGrpSpPr/>
          <p:nvPr/>
        </p:nvGrpSpPr>
        <p:grpSpPr>
          <a:xfrm>
            <a:off x="8503602" y="3171878"/>
            <a:ext cx="175098" cy="145915"/>
            <a:chOff x="7558391" y="943583"/>
            <a:chExt cx="175098" cy="145915"/>
          </a:xfrm>
        </p:grpSpPr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2C885A24-0D98-1F96-434F-D84CB87EAB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9C793FF9-5D2A-5051-0DC7-6D2D8BFBBFD5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6A93E77-C9F2-66F2-4A36-A6ECD07F85F6}"/>
              </a:ext>
            </a:extLst>
          </p:cNvPr>
          <p:cNvGrpSpPr/>
          <p:nvPr/>
        </p:nvGrpSpPr>
        <p:grpSpPr>
          <a:xfrm>
            <a:off x="8263905" y="4485773"/>
            <a:ext cx="175098" cy="145915"/>
            <a:chOff x="7558391" y="943583"/>
            <a:chExt cx="175098" cy="145915"/>
          </a:xfrm>
        </p:grpSpPr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16B2DA9D-421A-9C0E-9458-41A99C2D6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DBC16C6A-5EC0-FA0E-D14A-CA9C6B4DB86E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2E31207-7FA6-2E10-5994-E28FDC2426A2}"/>
              </a:ext>
            </a:extLst>
          </p:cNvPr>
          <p:cNvGrpSpPr/>
          <p:nvPr/>
        </p:nvGrpSpPr>
        <p:grpSpPr>
          <a:xfrm>
            <a:off x="8246150" y="109082"/>
            <a:ext cx="175098" cy="145915"/>
            <a:chOff x="7558391" y="943583"/>
            <a:chExt cx="175098" cy="145915"/>
          </a:xfrm>
        </p:grpSpPr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8D3BE771-83AF-8612-3F04-CAE88407C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335309DF-1890-B115-6E94-D3A5208FF42F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290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78" y="-6473"/>
            <a:ext cx="7706566" cy="514997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8D17EA2-9872-3BC4-D77E-74D790D0A1FD}"/>
              </a:ext>
            </a:extLst>
          </p:cNvPr>
          <p:cNvSpPr txBox="1"/>
          <p:nvPr/>
        </p:nvSpPr>
        <p:spPr>
          <a:xfrm>
            <a:off x="6562737" y="-6473"/>
            <a:ext cx="26116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Detaillierte Beurteilung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DAC767-6FF2-5934-871F-CFDAAEF977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" y="0"/>
            <a:ext cx="3521595" cy="5143500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3CF43D9-0F60-D31F-9E2E-201367C7F0F7}"/>
              </a:ext>
            </a:extLst>
          </p:cNvPr>
          <p:cNvGrpSpPr/>
          <p:nvPr/>
        </p:nvGrpSpPr>
        <p:grpSpPr>
          <a:xfrm>
            <a:off x="2239778" y="4997585"/>
            <a:ext cx="175098" cy="145915"/>
            <a:chOff x="7558391" y="943583"/>
            <a:chExt cx="175098" cy="145915"/>
          </a:xfrm>
        </p:grpSpPr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2C885A24-0D98-1F96-434F-D84CB87EAB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9C793FF9-5D2A-5051-0DC7-6D2D8BFBBFD5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361C3A6-EAB2-DC13-4F8D-E500A366DA82}"/>
              </a:ext>
            </a:extLst>
          </p:cNvPr>
          <p:cNvGrpSpPr/>
          <p:nvPr/>
        </p:nvGrpSpPr>
        <p:grpSpPr>
          <a:xfrm>
            <a:off x="1539053" y="1448140"/>
            <a:ext cx="175098" cy="145915"/>
            <a:chOff x="7558391" y="943583"/>
            <a:chExt cx="175098" cy="145915"/>
          </a:xfrm>
        </p:grpSpPr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9A4DCF13-6EA1-F378-E5C9-97029E272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84C9E483-65F2-41F6-862A-09DAACC11120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F0DDC5-0944-6587-7828-D5CD6436EB9F}"/>
              </a:ext>
            </a:extLst>
          </p:cNvPr>
          <p:cNvGrpSpPr/>
          <p:nvPr/>
        </p:nvGrpSpPr>
        <p:grpSpPr>
          <a:xfrm>
            <a:off x="2239778" y="1976793"/>
            <a:ext cx="175098" cy="145915"/>
            <a:chOff x="7558391" y="943583"/>
            <a:chExt cx="175098" cy="145915"/>
          </a:xfrm>
        </p:grpSpPr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7CE91633-E422-0350-E1F1-025F25F14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8C60CB00-B085-873D-C3EE-5B6AE33297CD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00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3E37D39-7DD1-D7F6-AA41-7376E80531A0}"/>
              </a:ext>
            </a:extLst>
          </p:cNvPr>
          <p:cNvCxnSpPr/>
          <p:nvPr/>
        </p:nvCxnSpPr>
        <p:spPr>
          <a:xfrm>
            <a:off x="1714151" y="1521097"/>
            <a:ext cx="61317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A2C2B84-9FBC-678C-D95D-9B255789722C}"/>
              </a:ext>
            </a:extLst>
          </p:cNvPr>
          <p:cNvCxnSpPr/>
          <p:nvPr/>
        </p:nvCxnSpPr>
        <p:spPr>
          <a:xfrm>
            <a:off x="2327327" y="1521097"/>
            <a:ext cx="0" cy="4556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23B4B8F-2433-097D-A489-2CCC88692A39}"/>
              </a:ext>
            </a:extLst>
          </p:cNvPr>
          <p:cNvSpPr/>
          <p:nvPr/>
        </p:nvSpPr>
        <p:spPr>
          <a:xfrm>
            <a:off x="2239778" y="1448140"/>
            <a:ext cx="145915" cy="1459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43A380-E620-76EB-AA68-924EA4185E80}"/>
              </a:ext>
            </a:extLst>
          </p:cNvPr>
          <p:cNvGrpSpPr/>
          <p:nvPr/>
        </p:nvGrpSpPr>
        <p:grpSpPr>
          <a:xfrm>
            <a:off x="2658067" y="2618819"/>
            <a:ext cx="175098" cy="145915"/>
            <a:chOff x="7558391" y="943583"/>
            <a:chExt cx="175098" cy="145915"/>
          </a:xfrm>
        </p:grpSpPr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7F278EB6-CD3E-09B3-6649-19D47FB8BE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40873E3C-B9D0-4F33-09CC-9A3BD1BFA691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A2E27CC-9B3E-D0B9-B51F-CA77F21D887A}"/>
              </a:ext>
            </a:extLst>
          </p:cNvPr>
          <p:cNvGrpSpPr/>
          <p:nvPr/>
        </p:nvGrpSpPr>
        <p:grpSpPr>
          <a:xfrm>
            <a:off x="2658067" y="3358121"/>
            <a:ext cx="175098" cy="145915"/>
            <a:chOff x="7558391" y="943583"/>
            <a:chExt cx="175098" cy="145915"/>
          </a:xfrm>
        </p:grpSpPr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65DE8E18-41EF-EFDD-97A5-98A94751BE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187959BE-9970-2B23-860C-69983CB19903}"/>
                </a:ext>
              </a:extLst>
            </p:cNvPr>
            <p:cNvCxnSpPr>
              <a:cxnSpLocks/>
            </p:cNvCxnSpPr>
            <p:nvPr/>
          </p:nvCxnSpPr>
          <p:spPr>
            <a:xfrm>
              <a:off x="7558391" y="943583"/>
              <a:ext cx="175098" cy="1459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A6B54A8C-4836-C2D9-7717-9C73611E3ABC}"/>
              </a:ext>
            </a:extLst>
          </p:cNvPr>
          <p:cNvSpPr txBox="1"/>
          <p:nvPr/>
        </p:nvSpPr>
        <p:spPr>
          <a:xfrm>
            <a:off x="1495149" y="32613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FF0000"/>
                </a:solidFill>
              </a:rPr>
              <a:t>grob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2862A29-2807-4CE6-23F8-B0F2EC74A632}"/>
              </a:ext>
            </a:extLst>
          </p:cNvPr>
          <p:cNvSpPr txBox="1"/>
          <p:nvPr/>
        </p:nvSpPr>
        <p:spPr>
          <a:xfrm>
            <a:off x="1231094" y="4881589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2DFF"/>
                </a:solidFill>
              </a:rPr>
              <a:t>detailliert</a:t>
            </a:r>
          </a:p>
        </p:txBody>
      </p:sp>
    </p:spTree>
    <p:extLst>
      <p:ext uri="{BB962C8B-B14F-4D97-AF65-F5344CB8AC3E}">
        <p14:creationId xmlns:p14="http://schemas.microsoft.com/office/powerpoint/2010/main" val="3400424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4" y="-6473"/>
            <a:ext cx="7706566" cy="5149973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1C5C83-EDB2-00AE-E2EE-B43EDFC7A4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847" y="349992"/>
            <a:ext cx="5249153" cy="42521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AF24A17-18BB-6297-D8E3-7C2C17E2DA3E}"/>
              </a:ext>
            </a:extLst>
          </p:cNvPr>
          <p:cNvSpPr txBox="1"/>
          <p:nvPr/>
        </p:nvSpPr>
        <p:spPr>
          <a:xfrm>
            <a:off x="0" y="-9939"/>
            <a:ext cx="33762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Anwendung mit Daumen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81B8250-5B57-CFCE-2002-F66DF9535DAB}"/>
              </a:ext>
            </a:extLst>
          </p:cNvPr>
          <p:cNvSpPr txBox="1"/>
          <p:nvPr/>
        </p:nvSpPr>
        <p:spPr>
          <a:xfrm>
            <a:off x="3894847" y="-28295"/>
            <a:ext cx="20986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E7E019-5782-3551-B483-4BFE7BF38E75}"/>
              </a:ext>
            </a:extLst>
          </p:cNvPr>
          <p:cNvSpPr/>
          <p:nvPr/>
        </p:nvSpPr>
        <p:spPr>
          <a:xfrm>
            <a:off x="5145931" y="564204"/>
            <a:ext cx="408561" cy="408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393D54-6B19-ABAA-EE15-97CDE6511A1D}"/>
              </a:ext>
            </a:extLst>
          </p:cNvPr>
          <p:cNvSpPr/>
          <p:nvPr/>
        </p:nvSpPr>
        <p:spPr>
          <a:xfrm>
            <a:off x="8004891" y="3219855"/>
            <a:ext cx="449417" cy="408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5FC583-C079-2DFC-BB46-5A118DE9A2C7}"/>
              </a:ext>
            </a:extLst>
          </p:cNvPr>
          <p:cNvSpPr txBox="1"/>
          <p:nvPr/>
        </p:nvSpPr>
        <p:spPr>
          <a:xfrm>
            <a:off x="97341" y="743304"/>
            <a:ext cx="2854581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Mit Berücksichtigung des relevanten Hangbereichs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FAF59C-4634-AC97-2733-E3D7B0F1E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613" y="2912942"/>
            <a:ext cx="1629215" cy="12345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CD2ED6-15C0-17E1-6AF0-A24BBD0306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52" y="2583954"/>
            <a:ext cx="1266001" cy="1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E161DFE-B6CC-5D3D-F3BA-F806B48AE6A8}"/>
              </a:ext>
            </a:extLst>
          </p:cNvPr>
          <p:cNvGrpSpPr/>
          <p:nvPr/>
        </p:nvGrpSpPr>
        <p:grpSpPr>
          <a:xfrm>
            <a:off x="4873336" y="2297821"/>
            <a:ext cx="4270664" cy="2845679"/>
            <a:chOff x="4873336" y="2297821"/>
            <a:chExt cx="4270664" cy="284567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DD66BC7-270D-6C55-78EE-2AEDEB5E7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336" y="2297821"/>
              <a:ext cx="4270664" cy="2845679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372C075-4731-740A-F7E3-83BA04030064}"/>
                </a:ext>
              </a:extLst>
            </p:cNvPr>
            <p:cNvSpPr txBox="1"/>
            <p:nvPr/>
          </p:nvSpPr>
          <p:spPr>
            <a:xfrm>
              <a:off x="5444043" y="2725303"/>
              <a:ext cx="32673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Wie ist der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Entscheid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CH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wie ist er vom </a:t>
              </a:r>
              <a:r>
                <a:rPr lang="de-CH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Faktor Mensch</a:t>
              </a:r>
              <a:r>
                <a:rPr lang="de-CH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CH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beeinflusst?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F334AB6-7A59-B897-B983-AC35AA89B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727" y="98322"/>
            <a:ext cx="4713727" cy="33352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B053F1A-9AD8-4C52-6586-832178FFBC0E}"/>
              </a:ext>
            </a:extLst>
          </p:cNvPr>
          <p:cNvSpPr/>
          <p:nvPr/>
        </p:nvSpPr>
        <p:spPr>
          <a:xfrm>
            <a:off x="1533832" y="216311"/>
            <a:ext cx="1248697" cy="727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45B59D-F751-FFDA-6D45-4B3ABF7211E2}"/>
              </a:ext>
            </a:extLst>
          </p:cNvPr>
          <p:cNvSpPr/>
          <p:nvPr/>
        </p:nvSpPr>
        <p:spPr>
          <a:xfrm>
            <a:off x="1533832" y="1897627"/>
            <a:ext cx="1248697" cy="727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468DF4-D29C-C389-5F0D-B312D0798375}"/>
              </a:ext>
            </a:extLst>
          </p:cNvPr>
          <p:cNvSpPr txBox="1"/>
          <p:nvPr/>
        </p:nvSpPr>
        <p:spPr>
          <a:xfrm>
            <a:off x="1609040" y="3489827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Cockpit</a:t>
            </a:r>
          </a:p>
        </p:txBody>
      </p:sp>
    </p:spTree>
    <p:extLst>
      <p:ext uri="{BB962C8B-B14F-4D97-AF65-F5344CB8AC3E}">
        <p14:creationId xmlns:p14="http://schemas.microsoft.com/office/powerpoint/2010/main" val="3760680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5AF7D105-1C67-3CB9-66AF-663D2FC32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4" y="-6473"/>
            <a:ext cx="7706566" cy="51499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990A25-86EE-1E6C-43D8-BB451E6E3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753" y="353877"/>
            <a:ext cx="759131" cy="5752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147E66-03D9-D9E1-744A-5888CA268B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49" y="219041"/>
            <a:ext cx="589892" cy="78652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9F32410-0401-B0B7-CEF6-BD5E37519C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5975">
            <a:off x="6858056" y="1780422"/>
            <a:ext cx="1246202" cy="7330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AF24A17-18BB-6297-D8E3-7C2C17E2DA3E}"/>
              </a:ext>
            </a:extLst>
          </p:cNvPr>
          <p:cNvSpPr txBox="1"/>
          <p:nvPr/>
        </p:nvSpPr>
        <p:spPr>
          <a:xfrm>
            <a:off x="0" y="-9939"/>
            <a:ext cx="300114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Methodische Hilfe für </a:t>
            </a:r>
          </a:p>
          <a:p>
            <a:pPr algn="l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Anwendung RiskCheck</a:t>
            </a:r>
          </a:p>
          <a:p>
            <a:pPr algn="l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Daumen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756D9D6-15ED-2C06-E883-FA3E62F500E4}"/>
              </a:ext>
            </a:extLst>
          </p:cNvPr>
          <p:cNvGrpSpPr/>
          <p:nvPr/>
        </p:nvGrpSpPr>
        <p:grpSpPr>
          <a:xfrm>
            <a:off x="2282732" y="1488125"/>
            <a:ext cx="3395482" cy="1317653"/>
            <a:chOff x="249614" y="2111358"/>
            <a:chExt cx="3395482" cy="131765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C2AFD52-03BD-29CE-FA1D-BF44CC27A869}"/>
                </a:ext>
              </a:extLst>
            </p:cNvPr>
            <p:cNvSpPr/>
            <p:nvPr/>
          </p:nvSpPr>
          <p:spPr>
            <a:xfrm>
              <a:off x="249614" y="2111358"/>
              <a:ext cx="3340287" cy="1317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pic>
          <p:nvPicPr>
            <p:cNvPr id="9" name="Grafik 8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5961986-9C50-D055-C108-B9B89AC6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5975">
              <a:off x="1899962" y="2678427"/>
              <a:ext cx="1147820" cy="675188"/>
            </a:xfrm>
            <a:prstGeom prst="rect">
              <a:avLst/>
            </a:prstGeom>
          </p:spPr>
        </p:pic>
        <p:pic>
          <p:nvPicPr>
            <p:cNvPr id="10" name="Grafik 9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75B381D3-4946-A5B0-3278-C27D6CB0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328" y="2600933"/>
              <a:ext cx="1099510" cy="68719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9FB8CF6-510E-808B-D2E6-F252771A15D0}"/>
                </a:ext>
              </a:extLst>
            </p:cNvPr>
            <p:cNvSpPr txBox="1"/>
            <p:nvPr/>
          </p:nvSpPr>
          <p:spPr>
            <a:xfrm>
              <a:off x="249615" y="2190197"/>
              <a:ext cx="3395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Justierung mit detaillierter Beurteilung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D77FB66-CC1F-23C4-1C34-D0DC98026DA5}"/>
              </a:ext>
            </a:extLst>
          </p:cNvPr>
          <p:cNvSpPr txBox="1"/>
          <p:nvPr/>
        </p:nvSpPr>
        <p:spPr>
          <a:xfrm>
            <a:off x="3715017" y="541232"/>
            <a:ext cx="1909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DAB942C-A0C4-3397-D832-6D126BA992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458" y="3787124"/>
            <a:ext cx="917756" cy="1123051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C43C3BD-03C7-86ED-C409-9053CB13EA65}"/>
              </a:ext>
            </a:extLst>
          </p:cNvPr>
          <p:cNvCxnSpPr/>
          <p:nvPr/>
        </p:nvCxnSpPr>
        <p:spPr>
          <a:xfrm>
            <a:off x="5678214" y="4348649"/>
            <a:ext cx="201259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6C304155-2E53-5AA0-2D6D-B4EA110C18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8434">
            <a:off x="7311242" y="4012767"/>
            <a:ext cx="759131" cy="5752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B01971-8F9A-65F7-31F5-393428093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638" y="3907115"/>
            <a:ext cx="589892" cy="7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2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8C7F786-1881-0914-6585-ACA5174C8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" y="0"/>
            <a:ext cx="9140190" cy="5143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F8D0B5F-A365-DDC3-2092-910272DD6707}"/>
              </a:ext>
            </a:extLst>
          </p:cNvPr>
          <p:cNvSpPr txBox="1"/>
          <p:nvPr/>
        </p:nvSpPr>
        <p:spPr>
          <a:xfrm>
            <a:off x="0" y="3753101"/>
            <a:ext cx="21358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Alarmzeichen: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Nein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F70673-53F5-80A8-CE46-4C1399704BA5}"/>
              </a:ext>
            </a:extLst>
          </p:cNvPr>
          <p:cNvSpPr txBox="1"/>
          <p:nvPr/>
        </p:nvSpPr>
        <p:spPr>
          <a:xfrm>
            <a:off x="0" y="4231696"/>
            <a:ext cx="21358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Mehr als 1 Person betroffen? 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AA1D21-F991-AC46-15A4-B306D079F858}"/>
              </a:ext>
            </a:extLst>
          </p:cNvPr>
          <p:cNvSpPr txBox="1"/>
          <p:nvPr/>
        </p:nvSpPr>
        <p:spPr>
          <a:xfrm>
            <a:off x="0" y="2738238"/>
            <a:ext cx="274466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Höhe [m ü. M.]: ca. 2300 m</a:t>
            </a:r>
          </a:p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Hangneigung: 30-35°</a:t>
            </a:r>
          </a:p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Exposition: Ost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F583131-8AFD-85D3-4942-217FBCF8D8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927" y="418883"/>
            <a:ext cx="1231900" cy="9334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96B40B-79AC-6706-2D66-941DF58F13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6083" y="2805714"/>
            <a:ext cx="952500" cy="12763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4ADCD89-0877-0640-E707-12764E2B6C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547" y="0"/>
            <a:ext cx="2543643" cy="257175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1090D6-1A20-BF1E-A93E-52874AF70F6E}"/>
              </a:ext>
            </a:extLst>
          </p:cNvPr>
          <p:cNvSpPr txBox="1"/>
          <p:nvPr/>
        </p:nvSpPr>
        <p:spPr>
          <a:xfrm>
            <a:off x="0" y="0"/>
            <a:ext cx="20986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Grobe Beurteilung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F132634-0A73-AAF1-862E-73BE52942460}"/>
              </a:ext>
            </a:extLst>
          </p:cNvPr>
          <p:cNvGrpSpPr/>
          <p:nvPr/>
        </p:nvGrpSpPr>
        <p:grpSpPr>
          <a:xfrm>
            <a:off x="7016083" y="770707"/>
            <a:ext cx="631051" cy="1225489"/>
            <a:chOff x="6828817" y="943779"/>
            <a:chExt cx="631051" cy="122548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ADA0E17-AF29-4E66-2125-7DD981607519}"/>
                </a:ext>
              </a:extLst>
            </p:cNvPr>
            <p:cNvSpPr/>
            <p:nvPr/>
          </p:nvSpPr>
          <p:spPr>
            <a:xfrm>
              <a:off x="7002667" y="943779"/>
              <a:ext cx="457201" cy="467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288000" rIns="252000" bIns="288000" rtlCol="0" anchor="ctr" anchorCtr="0">
              <a:spAutoFit/>
            </a:bodyPr>
            <a:lstStyle/>
            <a:p>
              <a:pPr algn="l"/>
              <a:endParaRPr lang="de-DE" b="1" dirty="0">
                <a:solidFill>
                  <a:schemeClr val="tx2"/>
                </a:solidFill>
              </a:endParaRPr>
            </a:p>
          </p:txBody>
        </p: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25DEFE5D-BEBD-7197-FFBE-5DA0236D6900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6828817" y="1177743"/>
              <a:ext cx="17385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A7A28896-01C6-CA10-CD7A-303368DAAE6E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>
              <a:off x="7231268" y="1411707"/>
              <a:ext cx="0" cy="7575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91B15EB-E23F-6095-70EA-B7C2899BCF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746"/>
            <a:ext cx="2338640" cy="21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0224C5-9D40-768E-528C-42720E80D9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564" y="0"/>
            <a:ext cx="6869436" cy="51640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46E9FB2-D272-2FAB-DA36-C49BE0FA1526}"/>
              </a:ext>
            </a:extLst>
          </p:cNvPr>
          <p:cNvSpPr txBox="1"/>
          <p:nvPr/>
        </p:nvSpPr>
        <p:spPr>
          <a:xfrm>
            <a:off x="0" y="0"/>
            <a:ext cx="4883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Schlüsselstellen in ähnlich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grossen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Hängen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360962-07A5-F746-51F3-22C4CB1EA067}"/>
              </a:ext>
            </a:extLst>
          </p:cNvPr>
          <p:cNvSpPr txBox="1"/>
          <p:nvPr/>
        </p:nvSpPr>
        <p:spPr>
          <a:xfrm>
            <a:off x="-1" y="400110"/>
            <a:ext cx="3274143" cy="2377574"/>
          </a:xfrm>
          <a:prstGeom prst="rect">
            <a:avLst/>
          </a:prstGeom>
          <a:solidFill>
            <a:srgbClr val="002D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a) </a:t>
            </a:r>
          </a:p>
          <a:p>
            <a:pPr algn="l"/>
            <a:r>
              <a:rPr lang="de-DE" dirty="0">
                <a:solidFill>
                  <a:schemeClr val="bg1"/>
                </a:solidFill>
              </a:rPr>
              <a:t>Lawinenauslösewahrscheinlichkeit:</a:t>
            </a:r>
          </a:p>
          <a:p>
            <a:pPr marL="184150" indent="-184150" algn="l">
              <a:buFontTx/>
              <a:buChar char="-"/>
            </a:pPr>
            <a:r>
              <a:rPr lang="de-DE" dirty="0" err="1">
                <a:solidFill>
                  <a:schemeClr val="bg1"/>
                </a:solidFill>
              </a:rPr>
              <a:t>unregelmässig</a:t>
            </a:r>
            <a:endParaRPr lang="de-DE" dirty="0">
              <a:solidFill>
                <a:schemeClr val="bg1"/>
              </a:solidFill>
            </a:endParaRPr>
          </a:p>
          <a:p>
            <a:pPr marL="184150" indent="-184150" algn="l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alte Aufstiegsspur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Bruchausbreitung über ganzen Hang wenig wahrscheinlich</a:t>
            </a:r>
          </a:p>
          <a:p>
            <a:pPr marL="285750" indent="-285750" algn="l">
              <a:buFont typeface="Wingdings" pitchFamily="2" charset="2"/>
              <a:buChar char="à"/>
            </a:pPr>
            <a:endParaRPr lang="de-DE" dirty="0">
              <a:solidFill>
                <a:schemeClr val="bg1"/>
              </a:solidFill>
              <a:sym typeface="Wingdings" pitchFamily="2" charset="2"/>
            </a:endParaRPr>
          </a:p>
          <a:p>
            <a:pPr algn="l"/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Konsequenzen:</a:t>
            </a: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kleiner Hang, kleine Lawine</a:t>
            </a: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unten auslaufend</a:t>
            </a:r>
          </a:p>
          <a:p>
            <a:pPr algn="l"/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 eher klein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C1B325-D26D-03CF-EE73-34C46F20243B}"/>
              </a:ext>
            </a:extLst>
          </p:cNvPr>
          <p:cNvSpPr txBox="1"/>
          <p:nvPr/>
        </p:nvSpPr>
        <p:spPr>
          <a:xfrm>
            <a:off x="0" y="2994205"/>
            <a:ext cx="3274142" cy="2169825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b) </a:t>
            </a:r>
          </a:p>
          <a:p>
            <a:pPr algn="l"/>
            <a:r>
              <a:rPr lang="de-DE" dirty="0">
                <a:solidFill>
                  <a:schemeClr val="bg1"/>
                </a:solidFill>
              </a:rPr>
              <a:t>Lawinenauslösewahrscheinlichkeit:</a:t>
            </a:r>
          </a:p>
          <a:p>
            <a:pPr marL="184150" indent="-184150" algn="l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homogene Schneedecke</a:t>
            </a:r>
          </a:p>
          <a:p>
            <a:pPr marL="184150" indent="-184150" algn="l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gleichförmiger Hang &gt; 35°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eher hoch</a:t>
            </a:r>
          </a:p>
          <a:p>
            <a:pPr marL="285750" indent="-285750" algn="l">
              <a:buFont typeface="Wingdings" pitchFamily="2" charset="2"/>
              <a:buChar char="à"/>
            </a:pPr>
            <a:endParaRPr lang="de-DE" dirty="0">
              <a:solidFill>
                <a:schemeClr val="bg1"/>
              </a:solidFill>
              <a:sym typeface="Wingdings" pitchFamily="2" charset="2"/>
            </a:endParaRPr>
          </a:p>
          <a:p>
            <a:pPr algn="l"/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Konsequenzen:</a:t>
            </a: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kleiner Hang</a:t>
            </a: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Orografisch links  Absturzgefahr</a:t>
            </a:r>
          </a:p>
          <a:p>
            <a:pPr algn="l"/>
            <a:r>
              <a:rPr lang="de-DE" dirty="0">
                <a:solidFill>
                  <a:schemeClr val="bg1"/>
                </a:solidFill>
                <a:sym typeface="Wingdings" pitchFamily="2" charset="2"/>
              </a:rPr>
              <a:t> eher </a:t>
            </a:r>
            <a:r>
              <a:rPr lang="de-DE" dirty="0" err="1">
                <a:solidFill>
                  <a:schemeClr val="bg1"/>
                </a:solidFill>
                <a:sym typeface="Wingdings" pitchFamily="2" charset="2"/>
              </a:rPr>
              <a:t>gross</a:t>
            </a:r>
            <a:endParaRPr lang="de-DE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19ECB56-65A1-A81A-8B94-AA77AA9C40C6}"/>
              </a:ext>
            </a:extLst>
          </p:cNvPr>
          <p:cNvSpPr txBox="1"/>
          <p:nvPr/>
        </p:nvSpPr>
        <p:spPr>
          <a:xfrm>
            <a:off x="5892836" y="0"/>
            <a:ext cx="32511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Altschneeproblem mit potenzieller Schwachschicht im oberen Meter der Schneedecke</a:t>
            </a:r>
          </a:p>
        </p:txBody>
      </p:sp>
    </p:spTree>
    <p:extLst>
      <p:ext uri="{BB962C8B-B14F-4D97-AF65-F5344CB8AC3E}">
        <p14:creationId xmlns:p14="http://schemas.microsoft.com/office/powerpoint/2010/main" val="3097547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F4832B-F33B-175C-2984-344D86B54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65" y="0"/>
            <a:ext cx="6884469" cy="51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9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BAE49B6-DD83-098B-997F-BA09048D051F}"/>
              </a:ext>
            </a:extLst>
          </p:cNvPr>
          <p:cNvSpPr txBox="1"/>
          <p:nvPr/>
        </p:nvSpPr>
        <p:spPr>
          <a:xfrm>
            <a:off x="1857984" y="331778"/>
            <a:ext cx="4615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Weitere Anwendungsbeispiele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0EA9E6-E0B0-7F58-999A-4963ECEFDB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008" y="1050586"/>
            <a:ext cx="3499526" cy="34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2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AC5A0F-57FF-02AA-ADAB-793ED9DD147C}"/>
              </a:ext>
            </a:extLst>
          </p:cNvPr>
          <p:cNvSpPr txBox="1"/>
          <p:nvPr/>
        </p:nvSpPr>
        <p:spPr>
          <a:xfrm>
            <a:off x="181665" y="302150"/>
            <a:ext cx="403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Anhaltspunkte Beurteilung Lawinen-</a:t>
            </a:r>
            <a:b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auslösewahrscheinlichkeit</a:t>
            </a:r>
            <a:endParaRPr lang="de-DE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22A2B72-5C88-B55E-BD1A-C565D5D272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/>
          <a:stretch/>
        </p:blipFill>
        <p:spPr>
          <a:xfrm>
            <a:off x="4029859" y="0"/>
            <a:ext cx="5114141" cy="51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3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79F2CE7-ACD9-D213-D2D0-F01FC5CEF9F9}"/>
              </a:ext>
            </a:extLst>
          </p:cNvPr>
          <p:cNvSpPr txBox="1"/>
          <p:nvPr/>
        </p:nvSpPr>
        <p:spPr>
          <a:xfrm>
            <a:off x="181665" y="302150"/>
            <a:ext cx="403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Anhaltspunkte Beurteilung Konsequenzen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2B4837-B966-A9B8-26F8-DFABF5AEF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363" y="-20178"/>
            <a:ext cx="4205637" cy="51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2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282405-3D37-B807-E566-851144FF7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51" y="0"/>
            <a:ext cx="8132701" cy="51310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29BE6C-3653-1819-B033-9BF67972FDC4}"/>
              </a:ext>
            </a:extLst>
          </p:cNvPr>
          <p:cNvSpPr txBox="1"/>
          <p:nvPr/>
        </p:nvSpPr>
        <p:spPr>
          <a:xfrm>
            <a:off x="3489985" y="4114800"/>
            <a:ext cx="5057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/>
              <a:t>Check </a:t>
            </a:r>
            <a:r>
              <a:rPr lang="de-DE" sz="2400" dirty="0" err="1"/>
              <a:t>the</a:t>
            </a:r>
            <a:r>
              <a:rPr lang="de-DE" sz="2400" dirty="0"/>
              <a:t> Risk!</a:t>
            </a:r>
          </a:p>
          <a:p>
            <a:pPr algn="r"/>
            <a:r>
              <a:rPr lang="de-DE" sz="2400" dirty="0"/>
              <a:t>Vielen Dank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28796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50" descr="DSC_3517">
            <a:extLst>
              <a:ext uri="{FF2B5EF4-FFF2-40B4-BE49-F238E27FC236}">
                <a16:creationId xmlns:a16="http://schemas.microsoft.com/office/drawing/2014/main" id="{EAA9884A-D412-AFDC-B678-52D71A14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418" y="0"/>
            <a:ext cx="34051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Schnee, draußen, Natur, Skifahren enthält.&#10;&#10;Automatisch generierte Beschreibung">
            <a:extLst>
              <a:ext uri="{FF2B5EF4-FFF2-40B4-BE49-F238E27FC236}">
                <a16:creationId xmlns:a16="http://schemas.microsoft.com/office/drawing/2014/main" id="{A707C3FD-B132-601B-FDCA-F1D6AAC331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396" y="0"/>
            <a:ext cx="3855419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3891B6-7255-5780-BA0F-6807AE8FD14C}"/>
              </a:ext>
            </a:extLst>
          </p:cNvPr>
          <p:cNvSpPr txBox="1"/>
          <p:nvPr/>
        </p:nvSpPr>
        <p:spPr>
          <a:xfrm>
            <a:off x="2315762" y="209227"/>
            <a:ext cx="4397358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RiskCheck für 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131907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F3EE08D-81D8-3D47-BEE7-FBE7487D898B}"/>
              </a:ext>
            </a:extLst>
          </p:cNvPr>
          <p:cNvSpPr txBox="1"/>
          <p:nvPr/>
        </p:nvSpPr>
        <p:spPr>
          <a:xfrm>
            <a:off x="1331640" y="127107"/>
            <a:ext cx="37076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b="1" dirty="0">
                <a:latin typeface="+mj-lt"/>
              </a:rPr>
              <a:t>Was sind Schlüsselstellen?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131AC2-171E-DC40-9E1F-D9BDCE7409D5}"/>
              </a:ext>
            </a:extLst>
          </p:cNvPr>
          <p:cNvSpPr txBox="1"/>
          <p:nvPr/>
        </p:nvSpPr>
        <p:spPr>
          <a:xfrm>
            <a:off x="3607730" y="573528"/>
            <a:ext cx="43941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>
                <a:latin typeface="+mj-lt"/>
              </a:rPr>
              <a:t>Stellen wo Risiko im Detail beurteilt werden muss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E2EBC7B-E780-0245-A68A-2CC53D67F580}"/>
              </a:ext>
            </a:extLst>
          </p:cNvPr>
          <p:cNvGrpSpPr/>
          <p:nvPr/>
        </p:nvGrpSpPr>
        <p:grpSpPr>
          <a:xfrm>
            <a:off x="1439652" y="1172863"/>
            <a:ext cx="5994666" cy="1537822"/>
            <a:chOff x="251520" y="1412776"/>
            <a:chExt cx="7992888" cy="2050429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349FDDB4-A9D7-A541-84E5-1BB359352537}"/>
                </a:ext>
              </a:extLst>
            </p:cNvPr>
            <p:cNvSpPr/>
            <p:nvPr/>
          </p:nvSpPr>
          <p:spPr bwMode="auto">
            <a:xfrm>
              <a:off x="251520" y="1412776"/>
              <a:ext cx="7992888" cy="1935565"/>
            </a:xfrm>
            <a:prstGeom prst="roundRect">
              <a:avLst>
                <a:gd name="adj" fmla="val 2556"/>
              </a:avLst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800"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5D8C713-5E7F-E845-A0DA-720176BBDBEC}"/>
                </a:ext>
              </a:extLst>
            </p:cNvPr>
            <p:cNvSpPr txBox="1"/>
            <p:nvPr/>
          </p:nvSpPr>
          <p:spPr>
            <a:xfrm>
              <a:off x="384195" y="1493435"/>
              <a:ext cx="756084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500" b="1" dirty="0">
                  <a:latin typeface="+mj-lt"/>
                </a:rPr>
                <a:t>Generell alle Hänge über 30°(Steilhänge)</a:t>
              </a:r>
            </a:p>
            <a:p>
              <a:pPr marL="140494" indent="8335"/>
              <a:r>
                <a:rPr lang="de-DE" sz="1500" dirty="0" err="1">
                  <a:latin typeface="+mj-lt"/>
                </a:rPr>
                <a:t>Ausser</a:t>
              </a:r>
              <a:r>
                <a:rPr lang="de-DE" sz="1500" dirty="0">
                  <a:latin typeface="+mj-lt"/>
                </a:rPr>
                <a:t> Hänge die in der aktuellen Lawinensituation eindeutig günstig sind, z.B.:</a:t>
              </a:r>
            </a:p>
            <a:p>
              <a:pPr marL="140494" indent="8335">
                <a:buFontTx/>
                <a:buChar char="-"/>
              </a:pPr>
              <a:r>
                <a:rPr lang="de-DE" sz="1500" dirty="0">
                  <a:latin typeface="+mj-lt"/>
                </a:rPr>
                <a:t> Wald</a:t>
              </a:r>
            </a:p>
            <a:p>
              <a:pPr marL="140494" indent="8335">
                <a:buFontTx/>
                <a:buChar char="-"/>
              </a:pPr>
              <a:r>
                <a:rPr lang="de-DE" sz="1500" dirty="0">
                  <a:latin typeface="+mj-lt"/>
                </a:rPr>
                <a:t> Lawinensituation </a:t>
              </a:r>
              <a:r>
                <a:rPr lang="de-DE" sz="1500" dirty="0" err="1">
                  <a:latin typeface="+mj-lt"/>
                </a:rPr>
                <a:t>gemäss</a:t>
              </a:r>
              <a:r>
                <a:rPr lang="de-DE" sz="1500" dirty="0">
                  <a:latin typeface="+mj-lt"/>
                </a:rPr>
                <a:t> Lawinenbulletin klar günstig.</a:t>
              </a:r>
            </a:p>
            <a:p>
              <a:pPr>
                <a:tabLst>
                  <a:tab pos="292894" algn="l"/>
                </a:tabLst>
              </a:pPr>
              <a:r>
                <a:rPr lang="de-DE" sz="1500" dirty="0">
                  <a:latin typeface="+mj-lt"/>
                </a:rPr>
                <a:t>	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DE9DCE3-108B-F24D-88B7-EC17276ED523}"/>
              </a:ext>
            </a:extLst>
          </p:cNvPr>
          <p:cNvGrpSpPr/>
          <p:nvPr/>
        </p:nvGrpSpPr>
        <p:grpSpPr>
          <a:xfrm>
            <a:off x="1439652" y="3058252"/>
            <a:ext cx="5994666" cy="1187684"/>
            <a:chOff x="251520" y="3780988"/>
            <a:chExt cx="7992888" cy="1583578"/>
          </a:xfrm>
        </p:grpSpPr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93FA5926-3C54-A346-B3E3-AEB1F25B7533}"/>
                </a:ext>
              </a:extLst>
            </p:cNvPr>
            <p:cNvSpPr/>
            <p:nvPr/>
          </p:nvSpPr>
          <p:spPr bwMode="auto">
            <a:xfrm>
              <a:off x="251520" y="3780988"/>
              <a:ext cx="7992888" cy="1583578"/>
            </a:xfrm>
            <a:prstGeom prst="roundRect">
              <a:avLst>
                <a:gd name="adj" fmla="val 2556"/>
              </a:avLst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800"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3657D2B-890C-A04E-8191-1B2F6912C78F}"/>
                </a:ext>
              </a:extLst>
            </p:cNvPr>
            <p:cNvSpPr txBox="1"/>
            <p:nvPr/>
          </p:nvSpPr>
          <p:spPr>
            <a:xfrm>
              <a:off x="416797" y="3916213"/>
              <a:ext cx="7755603" cy="1254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500" b="1" dirty="0">
                  <a:latin typeface="+mj-lt"/>
                </a:rPr>
                <a:t>Falls Fernauslösungen oder Spontanlawinen möglich</a:t>
              </a:r>
            </a:p>
            <a:p>
              <a:pPr>
                <a:tabLst>
                  <a:tab pos="263129" algn="l"/>
                </a:tabLst>
              </a:pPr>
              <a:r>
                <a:rPr lang="de-DE" sz="1500" dirty="0">
                  <a:latin typeface="+mj-lt"/>
                </a:rPr>
                <a:t>→ 	</a:t>
              </a:r>
              <a:r>
                <a:rPr lang="de-DE" sz="1500" dirty="0" err="1">
                  <a:latin typeface="+mj-lt"/>
                </a:rPr>
                <a:t>Hangfuss</a:t>
              </a:r>
              <a:r>
                <a:rPr lang="de-DE" sz="1500" dirty="0">
                  <a:latin typeface="+mj-lt"/>
                </a:rPr>
                <a:t> von Steilhängen und Auslaufbereich von mittleren bis 	</a:t>
              </a:r>
              <a:r>
                <a:rPr lang="de-DE" sz="1500" dirty="0" err="1">
                  <a:latin typeface="+mj-lt"/>
                </a:rPr>
                <a:t>grossen</a:t>
              </a:r>
              <a:r>
                <a:rPr lang="de-DE" sz="1500" dirty="0">
                  <a:latin typeface="+mj-lt"/>
                </a:rPr>
                <a:t> Lawinen </a:t>
              </a:r>
            </a:p>
            <a:p>
              <a:pPr lvl="5">
                <a:tabLst>
                  <a:tab pos="395288" algn="l"/>
                </a:tabLst>
              </a:pPr>
              <a:r>
                <a:rPr lang="de-DE" sz="1013" dirty="0">
                  <a:latin typeface="+mj-lt"/>
                </a:rPr>
                <a:t>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5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-279"/>
            <a:ext cx="6858000" cy="51612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085946" y="357504"/>
            <a:ext cx="432048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latin typeface="Times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26006" y="3597864"/>
            <a:ext cx="594066" cy="5940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latin typeface="Times" charset="0"/>
              <a:ea typeface="ＭＳ Ｐゴシック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6624228" y="3435846"/>
            <a:ext cx="1376772" cy="172819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latin typeface="Times" charset="0"/>
              <a:ea typeface="ＭＳ Ｐゴシック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34" y="3601722"/>
            <a:ext cx="1242138" cy="15083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01B023-4EB7-0B48-A526-7639CD5B6DC6}"/>
              </a:ext>
            </a:extLst>
          </p:cNvPr>
          <p:cNvSpPr txBox="1"/>
          <p:nvPr/>
        </p:nvSpPr>
        <p:spPr>
          <a:xfrm>
            <a:off x="1385646" y="181113"/>
            <a:ext cx="2109873" cy="4154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100" dirty="0"/>
              <a:t>Schlüsselstellen</a:t>
            </a:r>
          </a:p>
        </p:txBody>
      </p:sp>
    </p:spTree>
    <p:extLst>
      <p:ext uri="{BB962C8B-B14F-4D97-AF65-F5344CB8AC3E}">
        <p14:creationId xmlns:p14="http://schemas.microsoft.com/office/powerpoint/2010/main" val="34830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B5C375-8E33-20A0-9A83-C65377E13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844" y="0"/>
            <a:ext cx="52383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4737"/>
      </p:ext>
    </p:extLst>
  </p:cSld>
  <p:clrMapOvr>
    <a:masterClrMapping/>
  </p:clrMapOvr>
</p:sld>
</file>

<file path=ppt/theme/theme1.xml><?xml version="1.0" encoding="utf-8"?>
<a:theme xmlns:a="http://schemas.openxmlformats.org/drawingml/2006/main" name="SLF">
  <a:themeElements>
    <a:clrScheme name="SFL">
      <a:dk1>
        <a:srgbClr val="000000"/>
      </a:dk1>
      <a:lt1>
        <a:srgbClr val="FFFFFF"/>
      </a:lt1>
      <a:dk2>
        <a:srgbClr val="0099CC"/>
      </a:dk2>
      <a:lt2>
        <a:srgbClr val="FFFFFF"/>
      </a:lt2>
      <a:accent1>
        <a:srgbClr val="33ADD6"/>
      </a:accent1>
      <a:accent2>
        <a:srgbClr val="66C2E0"/>
      </a:accent2>
      <a:accent3>
        <a:srgbClr val="99D6EB"/>
      </a:accent3>
      <a:accent4>
        <a:srgbClr val="CCEBF5"/>
      </a:accent4>
      <a:accent5>
        <a:srgbClr val="E6F5FA"/>
      </a:accent5>
      <a:accent6>
        <a:srgbClr val="F2FAF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lIns="252000" tIns="288000" rIns="252000" bIns="288000" rtlCol="0" anchor="ctr" anchorCtr="0">
        <a:spAutoFit/>
      </a:bodyPr>
      <a:lstStyle>
        <a:defPPr algn="l">
          <a:defRPr b="1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>
    <a:extraClrScheme>
      <a:clrScheme name="SFL">
        <a:dk1>
          <a:srgbClr val="000000"/>
        </a:dk1>
        <a:lt1>
          <a:srgbClr val="FFFFFF"/>
        </a:lt1>
        <a:dk2>
          <a:srgbClr val="0099CC"/>
        </a:dk2>
        <a:lt2>
          <a:srgbClr val="FFFFFF"/>
        </a:lt2>
        <a:accent1>
          <a:srgbClr val="33ADD6"/>
        </a:accent1>
        <a:accent2>
          <a:srgbClr val="66C2E0"/>
        </a:accent2>
        <a:accent3>
          <a:srgbClr val="99D6EB"/>
        </a:accent3>
        <a:accent4>
          <a:srgbClr val="CCEBF5"/>
        </a:accent4>
        <a:accent5>
          <a:srgbClr val="E6F5FA"/>
        </a:accent5>
        <a:accent6>
          <a:srgbClr val="F2FAFC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_SLF_DE_Vorlage_short" id="{A84FFE0E-D714-D142-8BAD-6166B9F24684}" vid="{F495C06D-C639-8344-9D47-5696F403F35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1111</Words>
  <Application>Microsoft Macintosh PowerPoint</Application>
  <PresentationFormat>Bildschirmpräsentation (16:9)</PresentationFormat>
  <Paragraphs>266</Paragraphs>
  <Slides>57</Slides>
  <Notes>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4" baseType="lpstr">
      <vt:lpstr>Arial</vt:lpstr>
      <vt:lpstr>Arial Narrow</vt:lpstr>
      <vt:lpstr>Calibri</vt:lpstr>
      <vt:lpstr>Frutiger LT Std 57 Cn</vt:lpstr>
      <vt:lpstr>Times</vt:lpstr>
      <vt:lpstr>Wingdings</vt:lpstr>
      <vt:lpstr>SLF</vt:lpstr>
      <vt:lpstr>RiskCheck an Schlüsselstellen    Stephan Harvey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Forschung für  Mensch und Umwelt</dc:title>
  <dc:creator>Stephan Harvey</dc:creator>
  <cp:lastModifiedBy>Stephan Harvey</cp:lastModifiedBy>
  <cp:revision>280</cp:revision>
  <cp:lastPrinted>2022-12-08T06:25:25Z</cp:lastPrinted>
  <dcterms:created xsi:type="dcterms:W3CDTF">2022-04-20T04:35:49Z</dcterms:created>
  <dcterms:modified xsi:type="dcterms:W3CDTF">2023-01-06T07:14:25Z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</Properties>
</file>