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676" r:id="rId2"/>
    <p:sldId id="659" r:id="rId3"/>
    <p:sldId id="660" r:id="rId4"/>
    <p:sldId id="661" r:id="rId5"/>
    <p:sldId id="662" r:id="rId6"/>
    <p:sldId id="663" r:id="rId7"/>
    <p:sldId id="664" r:id="rId8"/>
    <p:sldId id="665" r:id="rId9"/>
    <p:sldId id="666" r:id="rId10"/>
    <p:sldId id="667" r:id="rId11"/>
    <p:sldId id="668" r:id="rId12"/>
    <p:sldId id="669" r:id="rId13"/>
    <p:sldId id="670" r:id="rId14"/>
    <p:sldId id="671" r:id="rId15"/>
    <p:sldId id="672" r:id="rId16"/>
    <p:sldId id="673" r:id="rId17"/>
    <p:sldId id="674" r:id="rId18"/>
    <p:sldId id="675" r:id="rId19"/>
    <p:sldId id="677" r:id="rId20"/>
    <p:sldId id="335" r:id="rId21"/>
    <p:sldId id="333" r:id="rId22"/>
    <p:sldId id="334" r:id="rId23"/>
    <p:sldId id="340" r:id="rId24"/>
    <p:sldId id="317" r:id="rId25"/>
    <p:sldId id="339" r:id="rId26"/>
    <p:sldId id="321" r:id="rId27"/>
    <p:sldId id="322" r:id="rId28"/>
    <p:sldId id="642" r:id="rId29"/>
    <p:sldId id="326" r:id="rId30"/>
    <p:sldId id="654" r:id="rId31"/>
    <p:sldId id="329" r:id="rId32"/>
    <p:sldId id="655" r:id="rId33"/>
    <p:sldId id="266" r:id="rId34"/>
    <p:sldId id="267" r:id="rId35"/>
    <p:sldId id="270" r:id="rId36"/>
    <p:sldId id="656" r:id="rId37"/>
    <p:sldId id="308" r:id="rId38"/>
    <p:sldId id="657" r:id="rId39"/>
    <p:sldId id="564" r:id="rId40"/>
    <p:sldId id="658" r:id="rId4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7"/>
    <p:restoredTop sz="94666"/>
  </p:normalViewPr>
  <p:slideViewPr>
    <p:cSldViewPr snapToGrid="0" snapToObjects="1">
      <p:cViewPr>
        <p:scale>
          <a:sx n="100" d="100"/>
          <a:sy n="100" d="100"/>
        </p:scale>
        <p:origin x="-2322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96CAD-756A-B54C-9755-139AC29456A2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CE1D4-F5E1-F847-863E-A706935AE7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177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 smtClean="0"/>
          </a:p>
          <a:p>
            <a:r>
              <a:rPr lang="de-CH" dirty="0" smtClean="0"/>
              <a:t>Double </a:t>
            </a:r>
            <a:r>
              <a:rPr lang="de-CH" dirty="0" err="1" smtClean="0"/>
              <a:t>impact</a:t>
            </a:r>
            <a:r>
              <a:rPr lang="de-CH" dirty="0" smtClean="0"/>
              <a:t> !! Le </a:t>
            </a:r>
            <a:r>
              <a:rPr lang="de-CH" dirty="0" err="1" smtClean="0"/>
              <a:t>dépliant</a:t>
            </a:r>
            <a:r>
              <a:rPr lang="de-CH" dirty="0" smtClean="0"/>
              <a:t> et </a:t>
            </a:r>
            <a:r>
              <a:rPr lang="de-CH" dirty="0" err="1" smtClean="0"/>
              <a:t>son</a:t>
            </a:r>
            <a:r>
              <a:rPr lang="de-CH" dirty="0" smtClean="0"/>
              <a:t> </a:t>
            </a:r>
            <a:r>
              <a:rPr lang="de-CH" dirty="0" err="1" smtClean="0"/>
              <a:t>contenu</a:t>
            </a:r>
            <a:r>
              <a:rPr lang="de-CH" dirty="0" smtClean="0"/>
              <a:t> </a:t>
            </a:r>
          </a:p>
          <a:p>
            <a:r>
              <a:rPr lang="de-CH" dirty="0" smtClean="0"/>
              <a:t>La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structure</a:t>
            </a:r>
            <a:r>
              <a:rPr lang="de-CH" baseline="0" dirty="0" smtClean="0"/>
              <a:t> du </a:t>
            </a:r>
            <a:r>
              <a:rPr lang="de-CH" baseline="0" dirty="0" err="1" smtClean="0"/>
              <a:t>dépliant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est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faite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pour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aider</a:t>
            </a:r>
            <a:r>
              <a:rPr lang="de-CH" baseline="0" dirty="0" smtClean="0"/>
              <a:t> à </a:t>
            </a:r>
            <a:r>
              <a:rPr lang="de-CH" baseline="0" dirty="0" err="1" smtClean="0"/>
              <a:t>mieux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trouver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chemin</a:t>
            </a:r>
            <a:r>
              <a:rPr lang="de-CH" baseline="0" dirty="0" smtClean="0"/>
              <a:t>.</a:t>
            </a:r>
          </a:p>
          <a:p>
            <a:r>
              <a:rPr lang="de-CH" baseline="0" dirty="0" smtClean="0"/>
              <a:t>Avant </a:t>
            </a:r>
            <a:r>
              <a:rPr lang="de-CH" baseline="0" dirty="0" err="1" smtClean="0"/>
              <a:t>chaque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cours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il</a:t>
            </a:r>
            <a:r>
              <a:rPr lang="de-CH" baseline="0" dirty="0" smtClean="0"/>
              <a:t> </a:t>
            </a:r>
            <a:r>
              <a:rPr lang="de-CH" baseline="0" dirty="0" err="1" smtClean="0"/>
              <a:t>est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important</a:t>
            </a:r>
            <a:r>
              <a:rPr lang="de-CH" baseline="0" dirty="0" smtClean="0"/>
              <a:t> de </a:t>
            </a:r>
            <a:r>
              <a:rPr lang="de-CH" baseline="0" dirty="0" err="1" smtClean="0"/>
              <a:t>s‘y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plonger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un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moment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dans</a:t>
            </a:r>
            <a:r>
              <a:rPr lang="de-CH" baseline="0" dirty="0" smtClean="0"/>
              <a:t> le </a:t>
            </a:r>
            <a:r>
              <a:rPr lang="de-CH" baseline="0" dirty="0" err="1" smtClean="0"/>
              <a:t>calme</a:t>
            </a:r>
            <a:r>
              <a:rPr lang="de-CH" baseline="0" dirty="0" smtClean="0"/>
              <a:t> et </a:t>
            </a:r>
            <a:r>
              <a:rPr lang="de-CH" baseline="0" dirty="0" err="1" smtClean="0"/>
              <a:t>trouver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ainsi</a:t>
            </a:r>
            <a:r>
              <a:rPr lang="de-CH" baseline="0" dirty="0" smtClean="0"/>
              <a:t> de </a:t>
            </a:r>
            <a:r>
              <a:rPr lang="de-CH" baseline="0" dirty="0" err="1" smtClean="0"/>
              <a:t>quel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contenu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vous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désirez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tirer</a:t>
            </a:r>
            <a:r>
              <a:rPr lang="de-CH" baseline="0" dirty="0" smtClean="0"/>
              <a:t> le plus </a:t>
            </a:r>
            <a:r>
              <a:rPr lang="de-CH" baseline="0" dirty="0" err="1" smtClean="0"/>
              <a:t>profit</a:t>
            </a:r>
            <a:r>
              <a:rPr lang="de-CH" dirty="0" smtClean="0"/>
              <a:t>. (</a:t>
            </a:r>
            <a:r>
              <a:rPr lang="de-CH" dirty="0" err="1" smtClean="0"/>
              <a:t>débutant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avancé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moniteur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aspirant-guide</a:t>
            </a:r>
            <a:r>
              <a:rPr lang="de-CH" baseline="0" dirty="0" smtClean="0"/>
              <a:t>)</a:t>
            </a:r>
          </a:p>
          <a:p>
            <a:r>
              <a:rPr lang="de-CH" baseline="0" dirty="0" err="1" smtClean="0"/>
              <a:t>J‘espère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que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cette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présentation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vous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aidera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dans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votre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démarche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d‘enseignant</a:t>
            </a:r>
            <a:r>
              <a:rPr lang="de-CH" baseline="0" dirty="0" smtClean="0"/>
              <a:t>.</a:t>
            </a:r>
          </a:p>
          <a:p>
            <a:r>
              <a:rPr lang="de-CH" baseline="0" dirty="0" smtClean="0"/>
              <a:t>Bien du </a:t>
            </a:r>
            <a:r>
              <a:rPr lang="de-CH" baseline="0" dirty="0" err="1" smtClean="0"/>
              <a:t>plaisir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avec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nouveau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dépliant</a:t>
            </a:r>
            <a:r>
              <a:rPr lang="de-CH" baseline="0" dirty="0" smtClean="0"/>
              <a:t> !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3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Décider dans la pente : nouvel outil pour structurer les questions</a:t>
            </a:r>
            <a:r>
              <a:rPr lang="fr-FR" baseline="0" dirty="0" smtClean="0"/>
              <a:t> / outil à utiliser pour des participants d’un niveau cours d’aspi</a:t>
            </a:r>
          </a:p>
          <a:p>
            <a:endParaRPr lang="fr-FR" baseline="0" dirty="0" smtClean="0"/>
          </a:p>
          <a:p>
            <a:r>
              <a:rPr lang="fr-FR" b="1" baseline="0" dirty="0" smtClean="0"/>
              <a:t>Bleu</a:t>
            </a:r>
            <a:r>
              <a:rPr lang="fr-FR" baseline="0" dirty="0" smtClean="0"/>
              <a:t> </a:t>
            </a:r>
            <a:r>
              <a:rPr lang="fr-FR" baseline="0" dirty="0" smtClean="0">
                <a:sym typeface="Wingdings"/>
              </a:rPr>
              <a:t> probabilités de déclencher une avalanche  </a:t>
            </a:r>
            <a:r>
              <a:rPr lang="fr-FR" b="1" baseline="0" dirty="0" smtClean="0">
                <a:sym typeface="Wingdings"/>
              </a:rPr>
              <a:t>Risque</a:t>
            </a:r>
          </a:p>
          <a:p>
            <a:r>
              <a:rPr lang="fr-FR" b="1" baseline="0" dirty="0" smtClean="0">
                <a:sym typeface="Wingdings"/>
              </a:rPr>
              <a:t>Rose </a:t>
            </a:r>
            <a:r>
              <a:rPr lang="fr-FR" baseline="0" dirty="0" smtClean="0">
                <a:sym typeface="Wingdings"/>
              </a:rPr>
              <a:t> conséquences		                 </a:t>
            </a:r>
            <a:r>
              <a:rPr lang="fr-FR" b="1" baseline="0" dirty="0" smtClean="0">
                <a:sym typeface="Wingdings"/>
              </a:rPr>
              <a:t>Risque</a:t>
            </a:r>
          </a:p>
          <a:p>
            <a:endParaRPr lang="fr-FR" baseline="0" dirty="0" smtClean="0">
              <a:sym typeface="Wingdings"/>
            </a:endParaRPr>
          </a:p>
          <a:p>
            <a:r>
              <a:rPr lang="fr-FR" b="1" baseline="0" dirty="0" smtClean="0">
                <a:sym typeface="Wingdings"/>
              </a:rPr>
              <a:t>Beige</a:t>
            </a:r>
            <a:r>
              <a:rPr lang="fr-FR" baseline="0" dirty="0" smtClean="0">
                <a:sym typeface="Wingdings"/>
              </a:rPr>
              <a:t>  comportement                                          </a:t>
            </a:r>
            <a:r>
              <a:rPr lang="fr-FR" b="1" baseline="0" dirty="0" smtClean="0">
                <a:sym typeface="Wingdings"/>
              </a:rPr>
              <a:t> réduire le risque</a:t>
            </a:r>
          </a:p>
          <a:p>
            <a:endParaRPr lang="fr-FR" baseline="0" dirty="0" smtClean="0">
              <a:sym typeface="Wingdings"/>
            </a:endParaRPr>
          </a:p>
          <a:p>
            <a:r>
              <a:rPr lang="fr-FR" b="1" baseline="0" dirty="0" smtClean="0">
                <a:sym typeface="Wingdings"/>
              </a:rPr>
              <a:t>Suivant la personnalité, il est possible d’avoir des résultats très différents !!</a:t>
            </a:r>
            <a:endParaRPr lang="fr-FR" b="1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9670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Conditions nécessaires pour qu’une avalanche de plaque</a:t>
            </a:r>
            <a:r>
              <a:rPr lang="fr-FR" baseline="0" dirty="0" smtClean="0"/>
              <a:t> de neige soit possible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3723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Quand</a:t>
            </a:r>
            <a:r>
              <a:rPr lang="fr-FR" baseline="0" dirty="0" smtClean="0"/>
              <a:t> et comment passe-t-on à une situation favorable ou défavorable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5291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Comment évaluer un manteau neigeux ? Profondeur d’enfoncement dans la neige, test du bâton, test du talus</a:t>
            </a:r>
          </a:p>
          <a:p>
            <a:endParaRPr lang="fr-FR" dirty="0" smtClean="0"/>
          </a:p>
          <a:p>
            <a:r>
              <a:rPr lang="fr-FR" dirty="0" smtClean="0"/>
              <a:t>Analyse du manteau neigeux par un profil stratigraphique, ECT, </a:t>
            </a:r>
            <a:r>
              <a:rPr lang="fr-FR" dirty="0" err="1" smtClean="0"/>
              <a:t>etc</a:t>
            </a:r>
            <a:r>
              <a:rPr lang="fr-FR" dirty="0" smtClean="0"/>
              <a:t>, </a:t>
            </a:r>
            <a:r>
              <a:rPr lang="is-IS" dirty="0" smtClean="0"/>
              <a:t>….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Règles empiriques : </a:t>
            </a:r>
            <a:r>
              <a:rPr lang="fr-FR" dirty="0" err="1" smtClean="0"/>
              <a:t>bcp</a:t>
            </a:r>
            <a:r>
              <a:rPr lang="fr-FR" dirty="0" smtClean="0"/>
              <a:t> de neige mieux que peu de neige, couches épaisses/couches minces, </a:t>
            </a:r>
            <a:r>
              <a:rPr lang="fr-FR" dirty="0" err="1" smtClean="0"/>
              <a:t>etc</a:t>
            </a:r>
            <a:r>
              <a:rPr lang="fr-FR" dirty="0" smtClean="0"/>
              <a:t>, </a:t>
            </a:r>
            <a:r>
              <a:rPr lang="is-IS" dirty="0" smtClean="0"/>
              <a:t>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661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8834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00984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54181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Au</a:t>
            </a:r>
            <a:r>
              <a:rPr lang="fr-FR" baseline="0" dirty="0" smtClean="0"/>
              <a:t> recto : les bases, les différents degrés du danger avalanche et le 3x3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899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Au verso,</a:t>
            </a:r>
            <a:r>
              <a:rPr lang="fr-FR" baseline="0" dirty="0" smtClean="0"/>
              <a:t> la formation et le type des avalanches,</a:t>
            </a:r>
            <a:r>
              <a:rPr lang="fr-FR" dirty="0" smtClean="0"/>
              <a:t> le</a:t>
            </a:r>
            <a:r>
              <a:rPr lang="fr-FR" baseline="0" dirty="0" smtClean="0"/>
              <a:t> facteur humain, que faire en cas d’accident et quelques notions spécifiques sur le terrain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8764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Les</a:t>
            </a:r>
            <a:r>
              <a:rPr lang="fr-FR" baseline="0" dirty="0" smtClean="0"/>
              <a:t> notions de base pour le débutant</a:t>
            </a:r>
          </a:p>
          <a:p>
            <a:endParaRPr lang="fr-FR" baseline="0" dirty="0" smtClean="0"/>
          </a:p>
          <a:p>
            <a:r>
              <a:rPr lang="fr-FR" baseline="0" dirty="0" smtClean="0"/>
              <a:t>Sensibilisation au danger que représente une plaque de neige, même petite une avalanche peut tuer !</a:t>
            </a:r>
          </a:p>
          <a:p>
            <a:endParaRPr lang="fr-FR" baseline="0" dirty="0" smtClean="0"/>
          </a:p>
          <a:p>
            <a:r>
              <a:rPr lang="fr-FR" baseline="0" dirty="0" smtClean="0"/>
              <a:t>Comment s’équiper, l’équipement standard et ce qui est important d’avoir avec soi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5441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Nouveauté :</a:t>
            </a:r>
            <a:r>
              <a:rPr lang="fr-FR" baseline="0" dirty="0" smtClean="0"/>
              <a:t> graphique montrant la différence qu’il peut y avoir dans le degré 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535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Pour chaque filtre (régional-local-zonal),</a:t>
            </a:r>
            <a:r>
              <a:rPr lang="fr-FR" baseline="0" dirty="0" smtClean="0"/>
              <a:t> plus de mots clés, les informations sont plus détaillées que sur l’ancien dépliant.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Dans le filtre local, on insiste sur le problème du jour : quel est le problème principal aujourd’hui ? Où se trouve-</a:t>
            </a:r>
            <a:r>
              <a:rPr lang="fr-FR" baseline="0" dirty="0" err="1" smtClean="0"/>
              <a:t>t’il</a:t>
            </a:r>
            <a:r>
              <a:rPr lang="fr-FR" baseline="0" dirty="0" smtClean="0"/>
              <a:t> ? Est-ce une situation critique ?</a:t>
            </a:r>
          </a:p>
          <a:p>
            <a:r>
              <a:rPr lang="fr-FR" baseline="0" dirty="0" smtClean="0"/>
              <a:t>Après la course, réflexion, analyse, y a-</a:t>
            </a:r>
            <a:r>
              <a:rPr lang="fr-FR" baseline="0" dirty="0" err="1" smtClean="0"/>
              <a:t>t’il</a:t>
            </a:r>
            <a:r>
              <a:rPr lang="fr-FR" baseline="0" dirty="0" smtClean="0"/>
              <a:t> eu des surprises ? Est-ce que je ferais différemment la prochaine fois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6547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Les</a:t>
            </a:r>
            <a:r>
              <a:rPr lang="fr-FR" baseline="0" dirty="0" smtClean="0"/>
              <a:t> 7 points importants de la préparation d’une sortie </a:t>
            </a:r>
            <a:r>
              <a:rPr lang="fr-FR" baseline="0" smtClean="0"/>
              <a:t>en montagne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Attention au GPS, il n’évite pas la préparation de la course en 7 points.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95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Le bulletin avalanche : quand et où le trouver ?</a:t>
            </a:r>
          </a:p>
          <a:p>
            <a:endParaRPr lang="fr-FR" dirty="0" smtClean="0"/>
          </a:p>
          <a:p>
            <a:r>
              <a:rPr lang="fr-FR" dirty="0" smtClean="0"/>
              <a:t>Les différentes régions du bulletin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2924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Qu’est-ce</a:t>
            </a:r>
            <a:r>
              <a:rPr lang="fr-FR" baseline="0" dirty="0" smtClean="0"/>
              <a:t> qu’un signe d’alarme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151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58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29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68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5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0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28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95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9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40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85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54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45487-8901-E94C-BA1C-DBA1F985B243}" type="datetimeFigureOut">
              <a:rPr lang="de-DE" smtClean="0"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FA66E-5018-D945-8915-E98FD02EA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73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6692" y="424086"/>
            <a:ext cx="75628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Informations</a:t>
            </a:r>
            <a:r>
              <a:rPr lang="de-CH" dirty="0" smtClean="0"/>
              <a:t> du 2ème filtre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3933056"/>
            <a:ext cx="7816478" cy="1510680"/>
          </a:xfrm>
        </p:spPr>
        <p:txBody>
          <a:bodyPr>
            <a:normAutofit fontScale="92500" lnSpcReduction="20000"/>
          </a:bodyPr>
          <a:lstStyle/>
          <a:p>
            <a:r>
              <a:rPr lang="de-CH" sz="2000" dirty="0" smtClean="0"/>
              <a:t>Les </a:t>
            </a:r>
            <a:r>
              <a:rPr lang="de-CH" sz="2000" dirty="0" err="1" smtClean="0"/>
              <a:t>cas</a:t>
            </a:r>
            <a:r>
              <a:rPr lang="de-CH" sz="2000" dirty="0" smtClean="0"/>
              <a:t> </a:t>
            </a:r>
            <a:r>
              <a:rPr lang="de-CH" sz="2000" dirty="0" err="1" smtClean="0"/>
              <a:t>typiques</a:t>
            </a:r>
            <a:r>
              <a:rPr lang="de-CH" sz="2000" dirty="0" smtClean="0"/>
              <a:t> :</a:t>
            </a:r>
          </a:p>
          <a:p>
            <a:pPr lvl="1"/>
            <a:r>
              <a:rPr lang="de-CH" sz="2000" dirty="0" err="1" smtClean="0"/>
              <a:t>Aujourd‘hui</a:t>
            </a:r>
            <a:r>
              <a:rPr lang="de-CH" sz="2000" dirty="0" smtClean="0"/>
              <a:t>, </a:t>
            </a:r>
            <a:r>
              <a:rPr lang="de-CH" sz="2000" dirty="0" err="1" smtClean="0"/>
              <a:t>quel</a:t>
            </a:r>
            <a:r>
              <a:rPr lang="de-CH" sz="2000" dirty="0" smtClean="0"/>
              <a:t> </a:t>
            </a:r>
            <a:r>
              <a:rPr lang="de-CH" sz="2000" dirty="0" err="1" smtClean="0"/>
              <a:t>est</a:t>
            </a:r>
            <a:r>
              <a:rPr lang="de-CH" sz="2000" dirty="0" smtClean="0"/>
              <a:t> le </a:t>
            </a:r>
            <a:r>
              <a:rPr lang="de-CH" sz="2000" dirty="0" err="1" smtClean="0"/>
              <a:t>problème</a:t>
            </a:r>
            <a:r>
              <a:rPr lang="de-CH" sz="2000" dirty="0" smtClean="0"/>
              <a:t> </a:t>
            </a:r>
            <a:r>
              <a:rPr lang="de-CH" sz="2000" dirty="0" err="1" smtClean="0"/>
              <a:t>principal</a:t>
            </a:r>
            <a:r>
              <a:rPr lang="de-CH" sz="2000" dirty="0" smtClean="0"/>
              <a:t> ?</a:t>
            </a:r>
          </a:p>
          <a:p>
            <a:pPr lvl="1"/>
            <a:r>
              <a:rPr lang="de-CH" sz="2000" dirty="0" smtClean="0"/>
              <a:t>A </a:t>
            </a:r>
            <a:r>
              <a:rPr lang="de-CH" sz="2000" dirty="0" err="1" smtClean="0"/>
              <a:t>quel</a:t>
            </a:r>
            <a:r>
              <a:rPr lang="de-CH" sz="2000" dirty="0" smtClean="0"/>
              <a:t> </a:t>
            </a:r>
            <a:r>
              <a:rPr lang="de-CH" sz="2000" dirty="0" err="1" smtClean="0"/>
              <a:t>point</a:t>
            </a:r>
            <a:r>
              <a:rPr lang="de-CH" sz="2000" dirty="0" smtClean="0"/>
              <a:t> </a:t>
            </a:r>
            <a:r>
              <a:rPr lang="de-CH" sz="2000" dirty="0" err="1" smtClean="0"/>
              <a:t>est-il</a:t>
            </a:r>
            <a:r>
              <a:rPr lang="de-CH" sz="2000" dirty="0" smtClean="0"/>
              <a:t> </a:t>
            </a:r>
            <a:r>
              <a:rPr lang="de-CH" sz="2000" dirty="0" err="1" smtClean="0"/>
              <a:t>critique</a:t>
            </a:r>
            <a:r>
              <a:rPr lang="de-CH" sz="2000" dirty="0" smtClean="0"/>
              <a:t> ?</a:t>
            </a:r>
          </a:p>
          <a:p>
            <a:pPr lvl="1"/>
            <a:r>
              <a:rPr lang="de-CH" sz="2000" dirty="0" err="1" smtClean="0"/>
              <a:t>Où</a:t>
            </a:r>
            <a:r>
              <a:rPr lang="de-CH" sz="2000" dirty="0" smtClean="0"/>
              <a:t> se </a:t>
            </a:r>
            <a:r>
              <a:rPr lang="de-CH" sz="2000" dirty="0" err="1" smtClean="0"/>
              <a:t>trouve</a:t>
            </a:r>
            <a:r>
              <a:rPr lang="de-CH" sz="2000" dirty="0" smtClean="0"/>
              <a:t>-t-</a:t>
            </a:r>
            <a:r>
              <a:rPr lang="de-CH" sz="2000" dirty="0" err="1" smtClean="0"/>
              <a:t>il</a:t>
            </a:r>
            <a:r>
              <a:rPr lang="de-CH" sz="2000" dirty="0" smtClean="0"/>
              <a:t> ?</a:t>
            </a:r>
          </a:p>
          <a:p>
            <a:r>
              <a:rPr lang="de-CH" sz="2000" dirty="0" smtClean="0"/>
              <a:t>Remarques </a:t>
            </a:r>
            <a:r>
              <a:rPr lang="de-CH" sz="2000" dirty="0" err="1" smtClean="0"/>
              <a:t>concernant</a:t>
            </a:r>
            <a:r>
              <a:rPr lang="de-CH" sz="2000" dirty="0" smtClean="0"/>
              <a:t> la MRG (</a:t>
            </a:r>
            <a:r>
              <a:rPr lang="de-CH" sz="2000" dirty="0" err="1" smtClean="0"/>
              <a:t>utile</a:t>
            </a:r>
            <a:r>
              <a:rPr lang="de-CH" sz="2000" dirty="0" smtClean="0"/>
              <a:t> – </a:t>
            </a:r>
            <a:r>
              <a:rPr lang="de-CH" sz="2000" dirty="0" err="1" smtClean="0"/>
              <a:t>peu</a:t>
            </a:r>
            <a:r>
              <a:rPr lang="de-CH" sz="2000" dirty="0" smtClean="0"/>
              <a:t> (</a:t>
            </a:r>
            <a:r>
              <a:rPr lang="de-CH" sz="2000" dirty="0" err="1" smtClean="0"/>
              <a:t>pas</a:t>
            </a:r>
            <a:r>
              <a:rPr lang="de-CH" sz="2000" dirty="0" smtClean="0"/>
              <a:t>) </a:t>
            </a:r>
            <a:r>
              <a:rPr lang="de-CH" sz="2000" dirty="0" err="1" smtClean="0"/>
              <a:t>utile</a:t>
            </a:r>
            <a:r>
              <a:rPr lang="de-CH" sz="2000" dirty="0" smtClean="0"/>
              <a:t>)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086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9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Informations</a:t>
            </a:r>
            <a:r>
              <a:rPr lang="de-CH" dirty="0" smtClean="0"/>
              <a:t> du 3ème filtre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3933056"/>
            <a:ext cx="7816478" cy="1510680"/>
          </a:xfrm>
        </p:spPr>
        <p:txBody>
          <a:bodyPr/>
          <a:lstStyle/>
          <a:p>
            <a:r>
              <a:rPr lang="de-CH" sz="2000" dirty="0" smtClean="0"/>
              <a:t>Les </a:t>
            </a:r>
            <a:r>
              <a:rPr lang="de-CH" sz="2000" dirty="0" err="1" smtClean="0"/>
              <a:t>facteurs</a:t>
            </a:r>
            <a:r>
              <a:rPr lang="de-CH" sz="2000" dirty="0" smtClean="0"/>
              <a:t> de </a:t>
            </a:r>
            <a:r>
              <a:rPr lang="de-CH" sz="2000" dirty="0" err="1" smtClean="0"/>
              <a:t>risque</a:t>
            </a:r>
            <a:r>
              <a:rPr lang="de-CH" sz="2000" dirty="0" smtClean="0"/>
              <a:t> (</a:t>
            </a:r>
            <a:r>
              <a:rPr lang="de-CH" sz="2000" dirty="0" err="1" smtClean="0"/>
              <a:t>Visibilité</a:t>
            </a:r>
            <a:r>
              <a:rPr lang="de-CH" sz="2000" dirty="0" smtClean="0"/>
              <a:t>, </a:t>
            </a:r>
            <a:r>
              <a:rPr lang="de-CH" sz="2000" dirty="0" err="1" smtClean="0"/>
              <a:t>chute</a:t>
            </a:r>
            <a:r>
              <a:rPr lang="de-CH" sz="2000" dirty="0" smtClean="0"/>
              <a:t>, </a:t>
            </a:r>
            <a:r>
              <a:rPr lang="de-CH" sz="2000" dirty="0" err="1" smtClean="0"/>
              <a:t>grande</a:t>
            </a:r>
            <a:r>
              <a:rPr lang="de-CH" sz="2000" dirty="0" smtClean="0"/>
              <a:t> </a:t>
            </a:r>
            <a:r>
              <a:rPr lang="de-CH" sz="2000" dirty="0" err="1" smtClean="0"/>
              <a:t>pente</a:t>
            </a:r>
            <a:r>
              <a:rPr lang="de-CH" sz="2000" dirty="0" smtClean="0"/>
              <a:t>, </a:t>
            </a:r>
            <a:r>
              <a:rPr lang="de-CH" sz="2000" dirty="0" err="1" smtClean="0"/>
              <a:t>pièges</a:t>
            </a:r>
            <a:r>
              <a:rPr lang="de-CH" sz="2000" dirty="0" smtClean="0"/>
              <a:t> du </a:t>
            </a:r>
            <a:r>
              <a:rPr lang="de-CH" sz="2000" dirty="0" err="1" smtClean="0"/>
              <a:t>terrain</a:t>
            </a:r>
            <a:r>
              <a:rPr lang="de-CH" sz="2000" dirty="0" smtClean="0"/>
              <a:t>, </a:t>
            </a:r>
            <a:r>
              <a:rPr lang="de-CH" sz="2000" dirty="0" err="1" smtClean="0"/>
              <a:t>grand</a:t>
            </a:r>
            <a:r>
              <a:rPr lang="de-CH" sz="2000" dirty="0" smtClean="0"/>
              <a:t> </a:t>
            </a:r>
            <a:r>
              <a:rPr lang="de-CH" sz="2000" dirty="0" err="1" smtClean="0"/>
              <a:t>groupe</a:t>
            </a:r>
            <a:r>
              <a:rPr lang="de-CH" sz="2000" dirty="0" smtClean="0"/>
              <a:t>)</a:t>
            </a:r>
          </a:p>
          <a:p>
            <a:r>
              <a:rPr lang="de-CH" sz="2000" b="1" dirty="0" err="1" smtClean="0"/>
              <a:t>Nouveauté</a:t>
            </a:r>
            <a:r>
              <a:rPr lang="de-CH" sz="2000" dirty="0" smtClean="0"/>
              <a:t> </a:t>
            </a:r>
            <a:r>
              <a:rPr lang="de-CH" sz="2000" dirty="0" smtClean="0">
                <a:sym typeface="Wingdings" panose="05000000000000000000" pitchFamily="2" charset="2"/>
              </a:rPr>
              <a:t> </a:t>
            </a:r>
            <a:r>
              <a:rPr lang="de-CH" sz="2000" dirty="0" err="1" smtClean="0"/>
              <a:t>Décider</a:t>
            </a:r>
            <a:r>
              <a:rPr lang="de-CH" sz="2000" dirty="0" smtClean="0"/>
              <a:t> </a:t>
            </a:r>
            <a:r>
              <a:rPr lang="de-CH" sz="2000" dirty="0" err="1" smtClean="0"/>
              <a:t>dans</a:t>
            </a:r>
            <a:r>
              <a:rPr lang="de-CH" sz="2000" dirty="0" smtClean="0"/>
              <a:t> la </a:t>
            </a:r>
            <a:r>
              <a:rPr lang="de-CH" sz="2000" dirty="0" err="1" smtClean="0"/>
              <a:t>pente</a:t>
            </a:r>
            <a:endParaRPr lang="en-US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692476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9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Les </a:t>
            </a:r>
            <a:r>
              <a:rPr lang="de-CH" dirty="0" err="1" smtClean="0"/>
              <a:t>différents</a:t>
            </a:r>
            <a:r>
              <a:rPr lang="de-CH" dirty="0" smtClean="0"/>
              <a:t> </a:t>
            </a:r>
            <a:r>
              <a:rPr lang="de-CH" dirty="0" err="1" smtClean="0"/>
              <a:t>types</a:t>
            </a:r>
            <a:r>
              <a:rPr lang="de-CH" dirty="0" smtClean="0"/>
              <a:t> </a:t>
            </a:r>
            <a:r>
              <a:rPr lang="de-CH" dirty="0" err="1" smtClean="0"/>
              <a:t>d‘avalanche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3645024"/>
            <a:ext cx="8047038" cy="2374776"/>
          </a:xfrm>
        </p:spPr>
        <p:txBody>
          <a:bodyPr/>
          <a:lstStyle/>
          <a:p>
            <a:r>
              <a:rPr lang="de-CH" dirty="0" err="1" smtClean="0"/>
              <a:t>Avalanches</a:t>
            </a:r>
            <a:r>
              <a:rPr lang="de-CH" dirty="0" smtClean="0"/>
              <a:t> de </a:t>
            </a:r>
            <a:r>
              <a:rPr lang="de-CH" dirty="0" err="1" smtClean="0"/>
              <a:t>plaque</a:t>
            </a:r>
            <a:r>
              <a:rPr lang="de-CH" dirty="0" smtClean="0"/>
              <a:t> de neige</a:t>
            </a:r>
          </a:p>
          <a:p>
            <a:r>
              <a:rPr lang="de-CH" dirty="0" err="1" smtClean="0"/>
              <a:t>Avalanches</a:t>
            </a:r>
            <a:r>
              <a:rPr lang="de-CH" dirty="0" smtClean="0"/>
              <a:t> de neige </a:t>
            </a:r>
            <a:r>
              <a:rPr lang="de-CH" dirty="0" err="1" smtClean="0"/>
              <a:t>sans</a:t>
            </a:r>
            <a:r>
              <a:rPr lang="de-CH" dirty="0" smtClean="0"/>
              <a:t> </a:t>
            </a:r>
            <a:r>
              <a:rPr lang="de-CH" dirty="0" err="1" smtClean="0"/>
              <a:t>cohésion</a:t>
            </a:r>
            <a:endParaRPr lang="de-CH" dirty="0" smtClean="0"/>
          </a:p>
          <a:p>
            <a:r>
              <a:rPr lang="de-CH" dirty="0" err="1" smtClean="0"/>
              <a:t>Avalanches</a:t>
            </a:r>
            <a:r>
              <a:rPr lang="de-CH" dirty="0" smtClean="0"/>
              <a:t> de </a:t>
            </a:r>
            <a:r>
              <a:rPr lang="de-CH" dirty="0" err="1" smtClean="0"/>
              <a:t>glissement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22671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5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79388"/>
            <a:ext cx="8439472" cy="1143000"/>
          </a:xfrm>
        </p:spPr>
        <p:txBody>
          <a:bodyPr>
            <a:normAutofit fontScale="90000"/>
          </a:bodyPr>
          <a:lstStyle/>
          <a:p>
            <a:r>
              <a:rPr lang="de-CH" dirty="0" err="1" smtClean="0"/>
              <a:t>Situations</a:t>
            </a:r>
            <a:r>
              <a:rPr lang="de-CH" dirty="0" smtClean="0"/>
              <a:t> favorables </a:t>
            </a:r>
            <a:r>
              <a:rPr lang="de-CH" dirty="0" err="1" smtClean="0"/>
              <a:t>ou</a:t>
            </a:r>
            <a:r>
              <a:rPr lang="de-CH" dirty="0" smtClean="0"/>
              <a:t> </a:t>
            </a:r>
            <a:r>
              <a:rPr lang="de-CH" dirty="0" err="1" smtClean="0"/>
              <a:t>défavorables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2" y="1052736"/>
            <a:ext cx="863977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5724128" y="3248980"/>
            <a:ext cx="3240360" cy="219624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2051720" y="2564904"/>
            <a:ext cx="4680520" cy="122413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6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79388"/>
            <a:ext cx="8295456" cy="1143000"/>
          </a:xfrm>
        </p:spPr>
        <p:txBody>
          <a:bodyPr>
            <a:normAutofit fontScale="90000"/>
          </a:bodyPr>
          <a:lstStyle/>
          <a:p>
            <a:r>
              <a:rPr lang="de-CH" dirty="0" err="1" smtClean="0"/>
              <a:t>Situations</a:t>
            </a:r>
            <a:r>
              <a:rPr lang="de-CH" dirty="0" smtClean="0"/>
              <a:t> favorables </a:t>
            </a:r>
            <a:r>
              <a:rPr lang="de-CH" dirty="0" err="1" smtClean="0"/>
              <a:t>ou</a:t>
            </a:r>
            <a:r>
              <a:rPr lang="de-CH" dirty="0" smtClean="0"/>
              <a:t> </a:t>
            </a:r>
            <a:r>
              <a:rPr lang="de-CH" dirty="0" err="1" smtClean="0"/>
              <a:t>défavorables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3645024"/>
            <a:ext cx="8047038" cy="2520280"/>
          </a:xfrm>
        </p:spPr>
        <p:txBody>
          <a:bodyPr/>
          <a:lstStyle/>
          <a:p>
            <a:r>
              <a:rPr lang="de-CH" sz="2400" dirty="0" err="1" smtClean="0"/>
              <a:t>Détails</a:t>
            </a:r>
            <a:r>
              <a:rPr lang="de-CH" sz="2400" dirty="0" smtClean="0"/>
              <a:t> </a:t>
            </a:r>
            <a:r>
              <a:rPr lang="de-CH" sz="2400" dirty="0" err="1" smtClean="0"/>
              <a:t>concernant</a:t>
            </a:r>
            <a:r>
              <a:rPr lang="de-CH" sz="2400" dirty="0" smtClean="0"/>
              <a:t> les 4 </a:t>
            </a:r>
            <a:r>
              <a:rPr lang="de-CH" sz="2400" dirty="0" err="1"/>
              <a:t>S</a:t>
            </a:r>
            <a:r>
              <a:rPr lang="de-CH" sz="2400" dirty="0" err="1" smtClean="0"/>
              <a:t>ituations</a:t>
            </a:r>
            <a:r>
              <a:rPr lang="de-CH" sz="2400" dirty="0" smtClean="0"/>
              <a:t> </a:t>
            </a:r>
            <a:r>
              <a:rPr lang="de-CH" sz="2400" dirty="0" err="1"/>
              <a:t>A</a:t>
            </a:r>
            <a:r>
              <a:rPr lang="de-CH" sz="2400" dirty="0" err="1" smtClean="0"/>
              <a:t>valancheuses</a:t>
            </a:r>
            <a:r>
              <a:rPr lang="de-CH" sz="2400" dirty="0" smtClean="0"/>
              <a:t> </a:t>
            </a:r>
            <a:r>
              <a:rPr lang="de-CH" sz="2400" dirty="0" err="1"/>
              <a:t>T</a:t>
            </a:r>
            <a:r>
              <a:rPr lang="de-CH" sz="2400" dirty="0" err="1" smtClean="0"/>
              <a:t>ypiques</a:t>
            </a:r>
            <a:endParaRPr lang="de-CH" sz="2400" dirty="0" smtClean="0"/>
          </a:p>
          <a:p>
            <a:r>
              <a:rPr lang="de-CH" sz="2400" dirty="0" err="1" smtClean="0"/>
              <a:t>Reconnaître</a:t>
            </a:r>
            <a:r>
              <a:rPr lang="de-CH" sz="2400" dirty="0" smtClean="0"/>
              <a:t> </a:t>
            </a:r>
            <a:r>
              <a:rPr lang="de-CH" sz="2400" dirty="0" err="1" smtClean="0"/>
              <a:t>un</a:t>
            </a:r>
            <a:r>
              <a:rPr lang="de-CH" sz="2400" dirty="0" smtClean="0"/>
              <a:t> </a:t>
            </a:r>
            <a:r>
              <a:rPr lang="de-CH" sz="2400" dirty="0" err="1" smtClean="0"/>
              <a:t>manteau</a:t>
            </a:r>
            <a:r>
              <a:rPr lang="de-CH" sz="2400" dirty="0" smtClean="0"/>
              <a:t> </a:t>
            </a:r>
            <a:r>
              <a:rPr lang="de-CH" sz="2400" dirty="0" err="1" smtClean="0"/>
              <a:t>neigeux</a:t>
            </a:r>
            <a:r>
              <a:rPr lang="de-CH" sz="2400" dirty="0" smtClean="0"/>
              <a:t> favorable</a:t>
            </a:r>
          </a:p>
          <a:p>
            <a:r>
              <a:rPr lang="de-CH" sz="2400" dirty="0" smtClean="0"/>
              <a:t>Transition, </a:t>
            </a:r>
            <a:r>
              <a:rPr lang="de-CH" sz="2400" dirty="0" err="1" smtClean="0"/>
              <a:t>liens</a:t>
            </a:r>
            <a:r>
              <a:rPr lang="de-CH" sz="2400" dirty="0" smtClean="0"/>
              <a:t> entre les SAT (</a:t>
            </a:r>
            <a:r>
              <a:rPr lang="de-CH" sz="2400" dirty="0" err="1" smtClean="0"/>
              <a:t>vers</a:t>
            </a:r>
            <a:r>
              <a:rPr lang="de-CH" sz="2400" dirty="0" smtClean="0"/>
              <a:t> </a:t>
            </a:r>
            <a:r>
              <a:rPr lang="de-CH" sz="2400" dirty="0" err="1" smtClean="0"/>
              <a:t>une</a:t>
            </a:r>
            <a:r>
              <a:rPr lang="de-CH" sz="2400" dirty="0" smtClean="0"/>
              <a:t> </a:t>
            </a:r>
            <a:r>
              <a:rPr lang="de-CH" sz="2400" dirty="0" err="1" smtClean="0"/>
              <a:t>situation</a:t>
            </a:r>
            <a:r>
              <a:rPr lang="de-CH" sz="2400" dirty="0" smtClean="0"/>
              <a:t> favorable </a:t>
            </a:r>
            <a:r>
              <a:rPr lang="de-CH" sz="2400" dirty="0" err="1" smtClean="0"/>
              <a:t>ou</a:t>
            </a:r>
            <a:r>
              <a:rPr lang="de-CH" sz="2400" dirty="0" smtClean="0"/>
              <a:t> </a:t>
            </a:r>
            <a:r>
              <a:rPr lang="de-CH" sz="2400" dirty="0" err="1" smtClean="0"/>
              <a:t>une</a:t>
            </a:r>
            <a:r>
              <a:rPr lang="de-CH" sz="2400" dirty="0" smtClean="0"/>
              <a:t> </a:t>
            </a:r>
            <a:r>
              <a:rPr lang="de-CH" sz="2400" dirty="0" err="1" smtClean="0"/>
              <a:t>autre</a:t>
            </a:r>
            <a:r>
              <a:rPr lang="de-CH" sz="2400" dirty="0" smtClean="0"/>
              <a:t> </a:t>
            </a:r>
            <a:r>
              <a:rPr lang="de-CH" sz="2400" dirty="0" err="1" smtClean="0"/>
              <a:t>situation</a:t>
            </a:r>
            <a:r>
              <a:rPr lang="de-CH" sz="2400" dirty="0" smtClean="0"/>
              <a:t> </a:t>
            </a:r>
            <a:r>
              <a:rPr lang="de-CH" sz="2400" dirty="0" err="1" smtClean="0"/>
              <a:t>défavorable</a:t>
            </a:r>
            <a:r>
              <a:rPr lang="de-CH" sz="2400" dirty="0" smtClean="0"/>
              <a:t> (neige </a:t>
            </a:r>
            <a:r>
              <a:rPr lang="de-CH" sz="2400" dirty="0" err="1" smtClean="0"/>
              <a:t>ancienne</a:t>
            </a:r>
            <a:r>
              <a:rPr lang="de-CH" sz="2400" dirty="0" smtClean="0"/>
              <a:t>))</a:t>
            </a:r>
            <a:endParaRPr lang="en-US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5167606" cy="262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3707904" y="2348880"/>
            <a:ext cx="1872208" cy="131361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Analyse du </a:t>
            </a:r>
            <a:r>
              <a:rPr lang="de-CH" dirty="0" err="1" smtClean="0"/>
              <a:t>manteau</a:t>
            </a:r>
            <a:r>
              <a:rPr lang="de-CH" dirty="0" smtClean="0"/>
              <a:t> </a:t>
            </a:r>
            <a:r>
              <a:rPr lang="de-CH" dirty="0" err="1" smtClean="0"/>
              <a:t>neigeux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20072" y="1798638"/>
            <a:ext cx="3207966" cy="4221162"/>
          </a:xfrm>
        </p:spPr>
        <p:txBody>
          <a:bodyPr anchor="ctr"/>
          <a:lstStyle/>
          <a:p>
            <a:r>
              <a:rPr lang="de-CH" dirty="0" smtClean="0"/>
              <a:t>En </a:t>
            </a:r>
            <a:r>
              <a:rPr lang="de-CH" dirty="0" err="1" smtClean="0"/>
              <a:t>creusant</a:t>
            </a:r>
            <a:r>
              <a:rPr lang="de-CH" dirty="0" smtClean="0"/>
              <a:t> /</a:t>
            </a:r>
            <a:r>
              <a:rPr lang="de-CH" dirty="0"/>
              <a:t>S</a:t>
            </a:r>
            <a:r>
              <a:rPr lang="de-CH" dirty="0" smtClean="0"/>
              <a:t>ans </a:t>
            </a:r>
            <a:r>
              <a:rPr lang="de-CH" dirty="0" err="1" smtClean="0"/>
              <a:t>creuser</a:t>
            </a:r>
            <a:endParaRPr lang="de-CH" dirty="0" smtClean="0"/>
          </a:p>
          <a:p>
            <a:r>
              <a:rPr lang="de-CH" dirty="0" err="1" smtClean="0"/>
              <a:t>Règles</a:t>
            </a:r>
            <a:r>
              <a:rPr lang="de-CH" dirty="0" smtClean="0"/>
              <a:t> </a:t>
            </a:r>
            <a:r>
              <a:rPr lang="de-CH" dirty="0" err="1" smtClean="0"/>
              <a:t>empiriques</a:t>
            </a:r>
            <a:endParaRPr lang="de-CH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85265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Facteur</a:t>
            </a:r>
            <a:r>
              <a:rPr lang="de-CH" dirty="0" smtClean="0"/>
              <a:t> </a:t>
            </a:r>
            <a:r>
              <a:rPr lang="de-CH" dirty="0" err="1" smtClean="0"/>
              <a:t>humain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43808" y="1772816"/>
            <a:ext cx="5584229" cy="4246984"/>
          </a:xfrm>
        </p:spPr>
        <p:txBody>
          <a:bodyPr/>
          <a:lstStyle/>
          <a:p>
            <a:r>
              <a:rPr lang="de-CH" dirty="0" err="1" smtClean="0"/>
              <a:t>Différents</a:t>
            </a:r>
            <a:r>
              <a:rPr lang="de-CH" dirty="0" smtClean="0"/>
              <a:t> </a:t>
            </a:r>
            <a:r>
              <a:rPr lang="de-CH" dirty="0" err="1" smtClean="0"/>
              <a:t>thèmes</a:t>
            </a:r>
            <a:r>
              <a:rPr lang="de-CH" dirty="0" smtClean="0"/>
              <a:t> du </a:t>
            </a:r>
            <a:r>
              <a:rPr lang="de-CH" dirty="0" err="1" smtClean="0"/>
              <a:t>processus</a:t>
            </a:r>
            <a:r>
              <a:rPr lang="de-CH" dirty="0" smtClean="0"/>
              <a:t> </a:t>
            </a:r>
            <a:r>
              <a:rPr lang="de-CH" dirty="0" err="1" smtClean="0"/>
              <a:t>décisionnel</a:t>
            </a:r>
            <a:r>
              <a:rPr lang="de-CH" dirty="0" smtClean="0"/>
              <a:t> :</a:t>
            </a:r>
          </a:p>
          <a:p>
            <a:pPr lvl="1"/>
            <a:r>
              <a:rPr lang="de-CH" dirty="0" smtClean="0"/>
              <a:t>Pression</a:t>
            </a:r>
          </a:p>
          <a:p>
            <a:pPr lvl="1"/>
            <a:r>
              <a:rPr lang="de-CH" dirty="0" err="1"/>
              <a:t>p</a:t>
            </a:r>
            <a:r>
              <a:rPr lang="de-CH" dirty="0" err="1" smtClean="0"/>
              <a:t>ièges</a:t>
            </a:r>
            <a:r>
              <a:rPr lang="de-CH" dirty="0" smtClean="0"/>
              <a:t> de la </a:t>
            </a:r>
            <a:r>
              <a:rPr lang="de-CH" dirty="0" err="1" smtClean="0"/>
              <a:t>perception</a:t>
            </a:r>
            <a:endParaRPr lang="de-CH" dirty="0" smtClean="0"/>
          </a:p>
          <a:p>
            <a:pPr lvl="1"/>
            <a:r>
              <a:rPr lang="fr-FR" dirty="0"/>
              <a:t>i</a:t>
            </a:r>
            <a:r>
              <a:rPr lang="fr-FR" dirty="0" smtClean="0"/>
              <a:t>llusion des sens</a:t>
            </a:r>
          </a:p>
          <a:p>
            <a:pPr lvl="1"/>
            <a:r>
              <a:rPr lang="de-CH" dirty="0" err="1"/>
              <a:t>s</a:t>
            </a:r>
            <a:r>
              <a:rPr lang="de-CH" dirty="0" err="1" smtClean="0"/>
              <a:t>tratégie</a:t>
            </a:r>
            <a:r>
              <a:rPr lang="de-CH" dirty="0" smtClean="0"/>
              <a:t> de </a:t>
            </a:r>
            <a:r>
              <a:rPr lang="de-CH" dirty="0" err="1" smtClean="0"/>
              <a:t>décision</a:t>
            </a:r>
            <a:endParaRPr lang="de-CH" dirty="0" smtClean="0"/>
          </a:p>
          <a:p>
            <a:pPr lvl="1"/>
            <a:r>
              <a:rPr lang="de-CH" dirty="0" err="1"/>
              <a:t>c</a:t>
            </a:r>
            <a:r>
              <a:rPr lang="de-CH" dirty="0" err="1" smtClean="0"/>
              <a:t>ommunication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5776"/>
            <a:ext cx="2510543" cy="581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84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Accident</a:t>
            </a:r>
            <a:r>
              <a:rPr lang="de-CH" dirty="0" smtClean="0"/>
              <a:t> </a:t>
            </a:r>
            <a:r>
              <a:rPr lang="de-CH" dirty="0" err="1" smtClean="0"/>
              <a:t>d‘avalanche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4725144"/>
            <a:ext cx="8820472" cy="1294656"/>
          </a:xfrm>
        </p:spPr>
        <p:txBody>
          <a:bodyPr numCol="3">
            <a:normAutofit fontScale="85000" lnSpcReduction="20000"/>
          </a:bodyPr>
          <a:lstStyle/>
          <a:p>
            <a:r>
              <a:rPr lang="de-CH" dirty="0" err="1" smtClean="0"/>
              <a:t>Comportement</a:t>
            </a:r>
            <a:r>
              <a:rPr lang="de-CH" dirty="0" smtClean="0"/>
              <a:t>  </a:t>
            </a:r>
          </a:p>
          <a:p>
            <a:r>
              <a:rPr lang="de-CH" dirty="0" err="1" smtClean="0"/>
              <a:t>Dégagement</a:t>
            </a:r>
            <a:endParaRPr lang="de-CH" dirty="0" smtClean="0"/>
          </a:p>
          <a:p>
            <a:r>
              <a:rPr lang="de-CH" dirty="0" smtClean="0"/>
              <a:t>Alarme</a:t>
            </a:r>
          </a:p>
          <a:p>
            <a:r>
              <a:rPr lang="de-CH" dirty="0" err="1" smtClean="0"/>
              <a:t>Hélicoptère</a:t>
            </a:r>
            <a:endParaRPr lang="de-CH" dirty="0" smtClean="0"/>
          </a:p>
          <a:p>
            <a:r>
              <a:rPr lang="de-CH" dirty="0" smtClean="0"/>
              <a:t>Recherche</a:t>
            </a:r>
          </a:p>
          <a:p>
            <a:r>
              <a:rPr lang="de-CH" dirty="0" smtClean="0"/>
              <a:t>1er </a:t>
            </a:r>
            <a:r>
              <a:rPr lang="de-CH" dirty="0" err="1" smtClean="0"/>
              <a:t>secours</a:t>
            </a:r>
            <a:endParaRPr lang="de-CH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1562"/>
            <a:ext cx="8457208" cy="32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8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Terrain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4293096"/>
            <a:ext cx="8047038" cy="2088232"/>
          </a:xfrm>
        </p:spPr>
        <p:txBody>
          <a:bodyPr numCol="2">
            <a:normAutofit lnSpcReduction="10000"/>
          </a:bodyPr>
          <a:lstStyle/>
          <a:p>
            <a:r>
              <a:rPr lang="de-CH" dirty="0" err="1" smtClean="0"/>
              <a:t>Déclivité</a:t>
            </a:r>
            <a:endParaRPr lang="de-CH" dirty="0" smtClean="0"/>
          </a:p>
          <a:p>
            <a:r>
              <a:rPr lang="de-CH" dirty="0" smtClean="0"/>
              <a:t>Taille de la </a:t>
            </a:r>
            <a:r>
              <a:rPr lang="de-CH" dirty="0" err="1" smtClean="0"/>
              <a:t>pente</a:t>
            </a:r>
            <a:endParaRPr lang="de-CH" dirty="0" smtClean="0"/>
          </a:p>
          <a:p>
            <a:r>
              <a:rPr lang="de-CH" dirty="0" err="1" smtClean="0"/>
              <a:t>Pièges</a:t>
            </a:r>
            <a:r>
              <a:rPr lang="de-CH" dirty="0" smtClean="0"/>
              <a:t> du </a:t>
            </a:r>
            <a:r>
              <a:rPr lang="de-CH" dirty="0" err="1" smtClean="0"/>
              <a:t>terrain</a:t>
            </a:r>
            <a:endParaRPr lang="de-CH" dirty="0" smtClean="0"/>
          </a:p>
          <a:p>
            <a:r>
              <a:rPr lang="de-CH" dirty="0" smtClean="0"/>
              <a:t>Exposition et forme du </a:t>
            </a:r>
            <a:r>
              <a:rPr lang="de-CH" dirty="0" err="1" smtClean="0"/>
              <a:t>terrain</a:t>
            </a:r>
            <a:endParaRPr lang="de-CH" dirty="0" smtClean="0"/>
          </a:p>
          <a:p>
            <a:r>
              <a:rPr lang="de-CH" dirty="0" smtClean="0"/>
              <a:t>Terrain </a:t>
            </a:r>
            <a:r>
              <a:rPr lang="de-CH" dirty="0" err="1" smtClean="0"/>
              <a:t>typique</a:t>
            </a:r>
            <a:r>
              <a:rPr lang="de-CH" dirty="0" smtClean="0"/>
              <a:t> </a:t>
            </a:r>
            <a:r>
              <a:rPr lang="de-CH" dirty="0" err="1" smtClean="0"/>
              <a:t>pour</a:t>
            </a:r>
            <a:r>
              <a:rPr lang="de-CH" dirty="0" smtClean="0"/>
              <a:t> les </a:t>
            </a:r>
            <a:r>
              <a:rPr lang="de-CH" dirty="0" err="1" smtClean="0"/>
              <a:t>avalanches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028384" cy="302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8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Décision</a:t>
            </a:r>
            <a:r>
              <a:rPr lang="de-CH" dirty="0" smtClean="0"/>
              <a:t> </a:t>
            </a:r>
            <a:r>
              <a:rPr lang="de-CH" dirty="0" err="1" smtClean="0"/>
              <a:t>dans</a:t>
            </a:r>
            <a:r>
              <a:rPr lang="de-CH" dirty="0" smtClean="0"/>
              <a:t> la </a:t>
            </a:r>
            <a:r>
              <a:rPr lang="de-CH" smtClean="0"/>
              <a:t>pente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§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WSL-Institut für Schnee- und Lawinenforschung SLF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D9503A5-832C-9A41-85B7-B1E1EDA5EC64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0"/>
            <a:ext cx="9035974" cy="685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2411760" y="18232"/>
            <a:ext cx="2276489" cy="1700808"/>
          </a:xfrm>
          <a:prstGeom prst="rect">
            <a:avLst/>
          </a:prstGeom>
          <a:solidFill>
            <a:srgbClr val="DBCFBD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 smtClean="0">
                <a:latin typeface="Calibri" panose="020F0502020204030204" pitchFamily="34" charset="0"/>
              </a:rPr>
              <a:t>Base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4688248" y="0"/>
            <a:ext cx="4455752" cy="1700808"/>
          </a:xfrm>
          <a:prstGeom prst="rect">
            <a:avLst/>
          </a:prstGeom>
          <a:solidFill>
            <a:srgbClr val="BCDCCE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 smtClean="0">
                <a:latin typeface="Calibri" panose="020F0502020204030204" pitchFamily="34" charset="0"/>
              </a:rPr>
              <a:t>Degrés</a:t>
            </a:r>
            <a:r>
              <a:rPr lang="de-CH" dirty="0" smtClean="0">
                <a:latin typeface="Calibri" panose="020F0502020204030204" pitchFamily="34" charset="0"/>
              </a:rPr>
              <a:t> de </a:t>
            </a:r>
            <a:r>
              <a:rPr lang="de-CH" dirty="0" err="1" smtClean="0">
                <a:latin typeface="Calibri" panose="020F0502020204030204" pitchFamily="34" charset="0"/>
              </a:rPr>
              <a:t>danger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411760" y="1719040"/>
            <a:ext cx="2276489" cy="5157192"/>
          </a:xfrm>
          <a:prstGeom prst="rect">
            <a:avLst/>
          </a:prstGeom>
          <a:solidFill>
            <a:srgbClr val="B1E1E7">
              <a:alpha val="60000"/>
            </a:srgbClr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3x3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11225" y="1700808"/>
            <a:ext cx="9143998" cy="1767619"/>
            <a:chOff x="1" y="1700808"/>
            <a:chExt cx="9143998" cy="1767619"/>
          </a:xfrm>
        </p:grpSpPr>
        <p:sp>
          <p:nvSpPr>
            <p:cNvPr id="10" name="Rechteck 9"/>
            <p:cNvSpPr/>
            <p:nvPr/>
          </p:nvSpPr>
          <p:spPr bwMode="auto">
            <a:xfrm>
              <a:off x="4688248" y="1700808"/>
              <a:ext cx="4455751" cy="1767619"/>
            </a:xfrm>
            <a:prstGeom prst="rect">
              <a:avLst/>
            </a:prstGeom>
            <a:solidFill>
              <a:srgbClr val="F1A7E8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CH" dirty="0" err="1">
                  <a:latin typeface="Calibri" panose="020F0502020204030204" pitchFamily="34" charset="0"/>
                </a:rPr>
                <a:t>Informations</a:t>
              </a:r>
              <a:r>
                <a:rPr lang="de-CH" dirty="0">
                  <a:latin typeface="Calibri" panose="020F0502020204030204" pitchFamily="34" charset="0"/>
                </a:rPr>
                <a:t> du 1er filtre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1" y="1719040"/>
              <a:ext cx="2411760" cy="1735719"/>
            </a:xfrm>
            <a:prstGeom prst="rect">
              <a:avLst/>
            </a:prstGeom>
            <a:solidFill>
              <a:srgbClr val="F1A7E8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dirty="0" err="1" smtClean="0">
                  <a:latin typeface="Calibri" panose="020F0502020204030204" pitchFamily="34" charset="0"/>
                </a:rPr>
                <a:t>Informations</a:t>
              </a:r>
              <a:r>
                <a:rPr lang="de-CH" dirty="0" smtClean="0">
                  <a:latin typeface="Calibri" panose="020F0502020204030204" pitchFamily="34" charset="0"/>
                </a:rPr>
                <a:t> du 1er filtre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-21568" y="3454759"/>
            <a:ext cx="9165567" cy="1736991"/>
            <a:chOff x="-21568" y="3454759"/>
            <a:chExt cx="9165567" cy="1736991"/>
          </a:xfrm>
        </p:grpSpPr>
        <p:sp>
          <p:nvSpPr>
            <p:cNvPr id="12" name="Rechteck 11"/>
            <p:cNvSpPr/>
            <p:nvPr/>
          </p:nvSpPr>
          <p:spPr bwMode="auto">
            <a:xfrm>
              <a:off x="4688248" y="3468427"/>
              <a:ext cx="4455751" cy="1723323"/>
            </a:xfrm>
            <a:prstGeom prst="rect">
              <a:avLst/>
            </a:prstGeom>
            <a:solidFill>
              <a:srgbClr val="A1A3F7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CH" dirty="0" err="1">
                  <a:latin typeface="Calibri" panose="020F0502020204030204" pitchFamily="34" charset="0"/>
                </a:rPr>
                <a:t>Informations</a:t>
              </a:r>
              <a:r>
                <a:rPr lang="de-CH" dirty="0">
                  <a:latin typeface="Calibri" panose="020F0502020204030204" pitchFamily="34" charset="0"/>
                </a:rPr>
                <a:t> du </a:t>
              </a:r>
              <a:r>
                <a:rPr lang="de-CH" dirty="0" smtClean="0">
                  <a:latin typeface="Calibri" panose="020F0502020204030204" pitchFamily="34" charset="0"/>
                </a:rPr>
                <a:t>2ème </a:t>
              </a:r>
              <a:r>
                <a:rPr lang="de-CH" dirty="0">
                  <a:latin typeface="Calibri" panose="020F0502020204030204" pitchFamily="34" charset="0"/>
                </a:rPr>
                <a:t>filtre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-21568" y="3454759"/>
              <a:ext cx="2411760" cy="1714476"/>
            </a:xfrm>
            <a:prstGeom prst="rect">
              <a:avLst/>
            </a:prstGeom>
            <a:solidFill>
              <a:srgbClr val="A1A3F7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CH" dirty="0" err="1">
                  <a:latin typeface="Calibri" panose="020F0502020204030204" pitchFamily="34" charset="0"/>
                </a:rPr>
                <a:t>Informations</a:t>
              </a:r>
              <a:r>
                <a:rPr lang="de-CH" dirty="0">
                  <a:latin typeface="Calibri" panose="020F0502020204030204" pitchFamily="34" charset="0"/>
                </a:rPr>
                <a:t> du </a:t>
              </a:r>
              <a:r>
                <a:rPr lang="de-CH" dirty="0" smtClean="0">
                  <a:latin typeface="Calibri" panose="020F0502020204030204" pitchFamily="34" charset="0"/>
                </a:rPr>
                <a:t>2ème </a:t>
              </a:r>
              <a:r>
                <a:rPr lang="de-CH" dirty="0">
                  <a:latin typeface="Calibri" panose="020F0502020204030204" pitchFamily="34" charset="0"/>
                </a:rPr>
                <a:t>filtre</a:t>
              </a:r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16" name="Rechteck 15"/>
          <p:cNvSpPr/>
          <p:nvPr/>
        </p:nvSpPr>
        <p:spPr bwMode="auto">
          <a:xfrm>
            <a:off x="4685173" y="5191750"/>
            <a:ext cx="4455751" cy="1723323"/>
          </a:xfrm>
          <a:prstGeom prst="rect">
            <a:avLst/>
          </a:prstGeom>
          <a:solidFill>
            <a:srgbClr val="AAEEB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CH" dirty="0" err="1">
                <a:latin typeface="Calibri" panose="020F0502020204030204" pitchFamily="34" charset="0"/>
              </a:rPr>
              <a:t>Informations</a:t>
            </a:r>
            <a:r>
              <a:rPr lang="de-CH" dirty="0">
                <a:latin typeface="Calibri" panose="020F0502020204030204" pitchFamily="34" charset="0"/>
              </a:rPr>
              <a:t> du </a:t>
            </a:r>
            <a:r>
              <a:rPr lang="de-CH" dirty="0" smtClean="0">
                <a:latin typeface="Calibri" panose="020F0502020204030204" pitchFamily="34" charset="0"/>
              </a:rPr>
              <a:t>3ème </a:t>
            </a:r>
            <a:r>
              <a:rPr lang="de-CH" dirty="0">
                <a:latin typeface="Calibri" panose="020F0502020204030204" pitchFamily="34" charset="0"/>
              </a:rPr>
              <a:t>filtre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9AC64E58-4822-8149-8854-EB23D4F1E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2" y="0"/>
            <a:ext cx="8985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1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4F21995-1901-3642-B825-2D10FAB4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674"/>
            <a:ext cx="9144000" cy="58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53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47635" y="179514"/>
            <a:ext cx="3591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latin typeface="+mn-lt"/>
              </a:rPr>
              <a:t>Questions</a:t>
            </a:r>
            <a:r>
              <a:rPr lang="de-DE" sz="2800" b="1" dirty="0">
                <a:latin typeface="+mn-lt"/>
              </a:rPr>
              <a:t> </a:t>
            </a:r>
            <a:r>
              <a:rPr lang="de-DE" sz="2800" b="1" dirty="0" err="1">
                <a:latin typeface="+mn-lt"/>
              </a:rPr>
              <a:t>importantes</a:t>
            </a:r>
            <a:endParaRPr lang="de-DE" sz="2800" b="1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8FC8C860-8AD4-624F-BE95-73851536D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83" y="3964932"/>
            <a:ext cx="8706394" cy="29594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C2C9DD34-5669-824A-AC34-F4BFA056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783" y="676611"/>
            <a:ext cx="8706394" cy="33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23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C7B7F3A0-5845-B24C-B4C9-BC76A005B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50" y="1762717"/>
            <a:ext cx="5310836" cy="540110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46446" y="224886"/>
            <a:ext cx="83423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800" b="1" dirty="0" err="1">
                <a:latin typeface="+mn-lt"/>
              </a:rPr>
              <a:t>Objectif</a:t>
            </a:r>
            <a:r>
              <a:rPr lang="de-DE" sz="2800" b="1" dirty="0">
                <a:latin typeface="+mn-lt"/>
              </a:rPr>
              <a:t>:</a:t>
            </a:r>
            <a:r>
              <a:rPr lang="de-DE" dirty="0">
                <a:latin typeface="+mn-lt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de-DE" dirty="0"/>
              <a:t>Aide </a:t>
            </a:r>
            <a:r>
              <a:rPr lang="de-DE" dirty="0" err="1"/>
              <a:t>pour</a:t>
            </a:r>
            <a:r>
              <a:rPr lang="de-DE" dirty="0"/>
              <a:t> se </a:t>
            </a:r>
            <a:r>
              <a:rPr lang="de-DE" dirty="0" err="1"/>
              <a:t>poser</a:t>
            </a:r>
            <a:r>
              <a:rPr lang="de-DE" dirty="0"/>
              <a:t> les </a:t>
            </a:r>
            <a:r>
              <a:rPr lang="de-DE" dirty="0" err="1"/>
              <a:t>bonnes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lors</a:t>
            </a:r>
            <a:r>
              <a:rPr lang="de-DE" dirty="0"/>
              <a:t> de la </a:t>
            </a:r>
            <a:r>
              <a:rPr lang="de-DE" dirty="0" err="1"/>
              <a:t>prise</a:t>
            </a:r>
            <a:r>
              <a:rPr lang="de-DE" dirty="0"/>
              <a:t> de </a:t>
            </a:r>
            <a:r>
              <a:rPr lang="de-DE" dirty="0" err="1"/>
              <a:t>décision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la </a:t>
            </a:r>
            <a:r>
              <a:rPr lang="de-DE" dirty="0" err="1"/>
              <a:t>pente</a:t>
            </a:r>
            <a:r>
              <a:rPr lang="de-DE" dirty="0"/>
              <a:t> </a:t>
            </a:r>
            <a:endParaRPr lang="de-DE" dirty="0">
              <a:latin typeface="+mn-lt"/>
            </a:endParaRPr>
          </a:p>
          <a:p>
            <a:r>
              <a:rPr lang="de-DE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>
                <a:latin typeface="+mn-lt"/>
                <a:sym typeface="Wingdings"/>
              </a:rPr>
              <a:t> </a:t>
            </a:r>
            <a:r>
              <a:rPr lang="de-DE" dirty="0" err="1"/>
              <a:t>Pente</a:t>
            </a:r>
            <a:r>
              <a:rPr lang="de-DE" dirty="0"/>
              <a:t> </a:t>
            </a:r>
            <a:r>
              <a:rPr lang="de-DE" dirty="0" err="1"/>
              <a:t>supérieure</a:t>
            </a:r>
            <a:r>
              <a:rPr lang="de-DE" dirty="0"/>
              <a:t> à 30°</a:t>
            </a:r>
          </a:p>
          <a:p>
            <a:pPr marL="444500" indent="-444500"/>
            <a:r>
              <a:rPr lang="de-DE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>
                <a:sym typeface="Wingdings"/>
              </a:rPr>
              <a:t> </a:t>
            </a:r>
            <a:r>
              <a:rPr lang="de-DE" dirty="0" err="1"/>
              <a:t>Pente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n’est</a:t>
            </a:r>
            <a:r>
              <a:rPr lang="de-DE" dirty="0"/>
              <a:t> </a:t>
            </a:r>
            <a:r>
              <a:rPr lang="de-DE" dirty="0" err="1"/>
              <a:t>ni</a:t>
            </a:r>
            <a:r>
              <a:rPr lang="de-DE" dirty="0"/>
              <a:t> </a:t>
            </a:r>
            <a:r>
              <a:rPr lang="de-DE" dirty="0" err="1"/>
              <a:t>clairement</a:t>
            </a:r>
            <a:r>
              <a:rPr lang="de-DE" dirty="0"/>
              <a:t> </a:t>
            </a:r>
            <a:r>
              <a:rPr lang="de-DE" dirty="0" err="1"/>
              <a:t>critique</a:t>
            </a:r>
            <a:r>
              <a:rPr lang="de-DE" dirty="0"/>
              <a:t> </a:t>
            </a:r>
            <a:r>
              <a:rPr lang="de-DE" dirty="0" err="1"/>
              <a:t>ni</a:t>
            </a:r>
            <a:r>
              <a:rPr lang="de-DE" dirty="0"/>
              <a:t> </a:t>
            </a:r>
            <a:r>
              <a:rPr lang="de-DE" dirty="0" err="1"/>
              <a:t>clairement</a:t>
            </a:r>
            <a:r>
              <a:rPr lang="de-DE" dirty="0"/>
              <a:t> </a:t>
            </a:r>
            <a:r>
              <a:rPr lang="de-DE" dirty="0" err="1"/>
              <a:t>sans</a:t>
            </a:r>
            <a:r>
              <a:rPr lang="de-DE" dirty="0"/>
              <a:t> </a:t>
            </a:r>
            <a:r>
              <a:rPr lang="de-DE" dirty="0" err="1"/>
              <a:t>problème</a:t>
            </a:r>
            <a:r>
              <a:rPr lang="de-DE" dirty="0"/>
              <a:t>.</a:t>
            </a:r>
            <a:endParaRPr lang="de-DE" dirty="0">
              <a:latin typeface="+mn-lt"/>
            </a:endParaRPr>
          </a:p>
        </p:txBody>
      </p:sp>
      <p:grpSp>
        <p:nvGrpSpPr>
          <p:cNvPr id="5" name="Gruppierung 24">
            <a:extLst>
              <a:ext uri="{FF2B5EF4-FFF2-40B4-BE49-F238E27FC236}">
                <a16:creationId xmlns:a16="http://schemas.microsoft.com/office/drawing/2014/main" xmlns="" id="{6715C660-A007-FB47-8484-E73F97DE2C8A}"/>
              </a:ext>
            </a:extLst>
          </p:cNvPr>
          <p:cNvGrpSpPr/>
          <p:nvPr/>
        </p:nvGrpSpPr>
        <p:grpSpPr>
          <a:xfrm>
            <a:off x="467020" y="5677134"/>
            <a:ext cx="355800" cy="400110"/>
            <a:chOff x="8004905" y="664964"/>
            <a:chExt cx="355800" cy="40011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6446369-070A-C647-85DC-8CC5B070B7CE}"/>
                </a:ext>
              </a:extLst>
            </p:cNvPr>
            <p:cNvSpPr/>
            <p:nvPr/>
          </p:nvSpPr>
          <p:spPr bwMode="auto">
            <a:xfrm>
              <a:off x="8004905" y="709274"/>
              <a:ext cx="355800" cy="355800"/>
            </a:xfrm>
            <a:prstGeom prst="ellipse">
              <a:avLst/>
            </a:prstGeom>
            <a:solidFill>
              <a:srgbClr val="91AAE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xmlns="" id="{A03978F4-5E34-4042-B571-DA3AB9312543}"/>
                </a:ext>
              </a:extLst>
            </p:cNvPr>
            <p:cNvSpPr txBox="1"/>
            <p:nvPr/>
          </p:nvSpPr>
          <p:spPr>
            <a:xfrm>
              <a:off x="8021376" y="664964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latin typeface="+mn-lt"/>
                </a:rPr>
                <a:t>1</a:t>
              </a:r>
            </a:p>
          </p:txBody>
        </p:sp>
      </p:grpSp>
      <p:grpSp>
        <p:nvGrpSpPr>
          <p:cNvPr id="8" name="Gruppierung 15">
            <a:extLst>
              <a:ext uri="{FF2B5EF4-FFF2-40B4-BE49-F238E27FC236}">
                <a16:creationId xmlns:a16="http://schemas.microsoft.com/office/drawing/2014/main" xmlns="" id="{2ADE9C57-1E30-F340-ADB3-36AD9973A944}"/>
              </a:ext>
            </a:extLst>
          </p:cNvPr>
          <p:cNvGrpSpPr/>
          <p:nvPr/>
        </p:nvGrpSpPr>
        <p:grpSpPr>
          <a:xfrm>
            <a:off x="822820" y="3702020"/>
            <a:ext cx="355800" cy="400110"/>
            <a:chOff x="8004905" y="1946245"/>
            <a:chExt cx="355800" cy="4001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2D428492-C0EE-0C45-B8E5-C6498C1D4197}"/>
                </a:ext>
              </a:extLst>
            </p:cNvPr>
            <p:cNvSpPr/>
            <p:nvPr/>
          </p:nvSpPr>
          <p:spPr bwMode="auto">
            <a:xfrm>
              <a:off x="8004905" y="1981100"/>
              <a:ext cx="355800" cy="355800"/>
            </a:xfrm>
            <a:prstGeom prst="ellipse">
              <a:avLst/>
            </a:prstGeom>
            <a:solidFill>
              <a:srgbClr val="EF87D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xmlns="" id="{C5B5BC6A-93BD-3B46-8BEF-117AC4E1EEAB}"/>
                </a:ext>
              </a:extLst>
            </p:cNvPr>
            <p:cNvSpPr txBox="1"/>
            <p:nvPr/>
          </p:nvSpPr>
          <p:spPr>
            <a:xfrm>
              <a:off x="8023955" y="1946245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latin typeface="+mn-lt"/>
                </a:rPr>
                <a:t>2</a:t>
              </a:r>
            </a:p>
          </p:txBody>
        </p:sp>
      </p:grpSp>
      <p:sp>
        <p:nvSpPr>
          <p:cNvPr id="18" name="Multiplizieren 17">
            <a:extLst>
              <a:ext uri="{FF2B5EF4-FFF2-40B4-BE49-F238E27FC236}">
                <a16:creationId xmlns:a16="http://schemas.microsoft.com/office/drawing/2014/main" xmlns="" id="{1E973A7F-AB3D-BE46-B226-27A975E99518}"/>
              </a:ext>
            </a:extLst>
          </p:cNvPr>
          <p:cNvSpPr/>
          <p:nvPr/>
        </p:nvSpPr>
        <p:spPr bwMode="auto">
          <a:xfrm>
            <a:off x="3644897" y="5692806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Multiplizieren 18">
            <a:extLst>
              <a:ext uri="{FF2B5EF4-FFF2-40B4-BE49-F238E27FC236}">
                <a16:creationId xmlns:a16="http://schemas.microsoft.com/office/drawing/2014/main" xmlns="" id="{22BB8BD0-AB50-7B4D-9CBA-5DFB6BD04B62}"/>
              </a:ext>
            </a:extLst>
          </p:cNvPr>
          <p:cNvSpPr/>
          <p:nvPr/>
        </p:nvSpPr>
        <p:spPr bwMode="auto">
          <a:xfrm>
            <a:off x="1838874" y="3205505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xmlns="" id="{B2AEEEEC-3A1A-2D4A-80CF-FF72158291EA}"/>
              </a:ext>
            </a:extLst>
          </p:cNvPr>
          <p:cNvGrpSpPr/>
          <p:nvPr/>
        </p:nvGrpSpPr>
        <p:grpSpPr>
          <a:xfrm>
            <a:off x="2183043" y="3366636"/>
            <a:ext cx="1771938" cy="2180876"/>
            <a:chOff x="2140084" y="3434143"/>
            <a:chExt cx="1771938" cy="2180876"/>
          </a:xfrm>
        </p:grpSpPr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xmlns="" id="{E9C8B523-3DF7-0847-9EDF-FB4A75399F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40084" y="3501658"/>
              <a:ext cx="168462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xmlns="" id="{08DE5ABC-143E-EA4F-B9D7-EA4D67E55A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24710" y="3511930"/>
              <a:ext cx="1" cy="210308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6F4D743-CE02-7C4E-9D55-184A70364614}"/>
                </a:ext>
              </a:extLst>
            </p:cNvPr>
            <p:cNvSpPr/>
            <p:nvPr/>
          </p:nvSpPr>
          <p:spPr bwMode="auto">
            <a:xfrm>
              <a:off x="3737397" y="3434143"/>
              <a:ext cx="174625" cy="17462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xmlns="" id="{ED362B31-8D47-1244-9A19-D2F65CE608C4}"/>
              </a:ext>
            </a:extLst>
          </p:cNvPr>
          <p:cNvGrpSpPr/>
          <p:nvPr/>
        </p:nvGrpSpPr>
        <p:grpSpPr>
          <a:xfrm>
            <a:off x="2991600" y="2130216"/>
            <a:ext cx="5105098" cy="2162578"/>
            <a:chOff x="2948641" y="2197723"/>
            <a:chExt cx="5105098" cy="2162578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xmlns="" id="{4A46426A-AF46-EB44-8785-9E9AA6365A4E}"/>
                </a:ext>
              </a:extLst>
            </p:cNvPr>
            <p:cNvSpPr txBox="1"/>
            <p:nvPr/>
          </p:nvSpPr>
          <p:spPr>
            <a:xfrm>
              <a:off x="5891152" y="2197723"/>
              <a:ext cx="21625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solidFill>
                    <a:srgbClr val="FF6600"/>
                  </a:solidFill>
                </a:rPr>
                <a:t>Réduire</a:t>
              </a:r>
              <a:r>
                <a:rPr lang="de-DE" sz="2000" dirty="0">
                  <a:solidFill>
                    <a:srgbClr val="FF6600"/>
                  </a:solidFill>
                </a:rPr>
                <a:t> le </a:t>
              </a:r>
              <a:r>
                <a:rPr lang="de-DE" sz="2000" dirty="0" err="1">
                  <a:solidFill>
                    <a:srgbClr val="FF6600"/>
                  </a:solidFill>
                </a:rPr>
                <a:t>risque</a:t>
              </a:r>
              <a:r>
                <a:rPr lang="de-DE" sz="2000" dirty="0">
                  <a:solidFill>
                    <a:srgbClr val="FF6600"/>
                  </a:solidFill>
                </a:rPr>
                <a:t> </a:t>
              </a:r>
              <a:r>
                <a:rPr lang="de-DE" sz="2000" dirty="0" err="1">
                  <a:solidFill>
                    <a:srgbClr val="FF6600"/>
                  </a:solidFill>
                </a:rPr>
                <a:t>avec</a:t>
              </a:r>
              <a:r>
                <a:rPr lang="de-DE" sz="2000" dirty="0">
                  <a:solidFill>
                    <a:srgbClr val="FF6600"/>
                  </a:solidFill>
                </a:rPr>
                <a:t> </a:t>
              </a:r>
              <a:r>
                <a:rPr lang="de-DE" sz="2000" dirty="0" err="1">
                  <a:solidFill>
                    <a:srgbClr val="FF6600"/>
                  </a:solidFill>
                </a:rPr>
                <a:t>trace</a:t>
              </a:r>
              <a:r>
                <a:rPr lang="de-DE" sz="2000" dirty="0">
                  <a:solidFill>
                    <a:srgbClr val="FF6600"/>
                  </a:solidFill>
                </a:rPr>
                <a:t> et </a:t>
              </a:r>
              <a:r>
                <a:rPr lang="de-DE" sz="2000" dirty="0" err="1">
                  <a:solidFill>
                    <a:srgbClr val="FF6600"/>
                  </a:solidFill>
                </a:rPr>
                <a:t>tactique</a:t>
              </a:r>
              <a:endParaRPr lang="de-DE" sz="2000" dirty="0">
                <a:solidFill>
                  <a:srgbClr val="FF6600"/>
                </a:solidFill>
                <a:latin typeface="+mn-lt"/>
              </a:endParaRPr>
            </a:p>
          </p:txBody>
        </p:sp>
        <p:grpSp>
          <p:nvGrpSpPr>
            <p:cNvPr id="13" name="Gruppierung 12">
              <a:extLst>
                <a:ext uri="{FF2B5EF4-FFF2-40B4-BE49-F238E27FC236}">
                  <a16:creationId xmlns:a16="http://schemas.microsoft.com/office/drawing/2014/main" xmlns="" id="{E9903F23-F793-3749-A8B1-FB0397227F54}"/>
                </a:ext>
              </a:extLst>
            </p:cNvPr>
            <p:cNvGrpSpPr/>
            <p:nvPr/>
          </p:nvGrpSpPr>
          <p:grpSpPr>
            <a:xfrm>
              <a:off x="5945344" y="3301603"/>
              <a:ext cx="355800" cy="400110"/>
              <a:chOff x="8004905" y="3060777"/>
              <a:chExt cx="355800" cy="40011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A1F5D4C8-4D00-F64F-81E1-2471E4827B7A}"/>
                  </a:ext>
                </a:extLst>
              </p:cNvPr>
              <p:cNvSpPr/>
              <p:nvPr/>
            </p:nvSpPr>
            <p:spPr bwMode="auto">
              <a:xfrm>
                <a:off x="8004905" y="3095672"/>
                <a:ext cx="355800" cy="355800"/>
              </a:xfrm>
              <a:prstGeom prst="ellipse">
                <a:avLst/>
              </a:prstGeom>
              <a:solidFill>
                <a:srgbClr val="FACFB7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xmlns="" id="{FC1966D6-DFB9-4549-92BA-EADD9FC8B177}"/>
                  </a:ext>
                </a:extLst>
              </p:cNvPr>
              <p:cNvSpPr txBox="1"/>
              <p:nvPr/>
            </p:nvSpPr>
            <p:spPr>
              <a:xfrm>
                <a:off x="8027047" y="3060777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latin typeface="+mn-lt"/>
                  </a:rPr>
                  <a:t>3</a:t>
                </a:r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xmlns="" id="{6D265757-C466-7443-B4AA-72C53AB4D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2726" y="3336498"/>
              <a:ext cx="856495" cy="842220"/>
            </a:xfrm>
            <a:prstGeom prst="rect">
              <a:avLst/>
            </a:prstGeom>
          </p:spPr>
        </p:pic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xmlns="" id="{30EE4FC5-8E04-6A46-A6F5-FA894004CF85}"/>
                </a:ext>
              </a:extLst>
            </p:cNvPr>
            <p:cNvGrpSpPr/>
            <p:nvPr/>
          </p:nvGrpSpPr>
          <p:grpSpPr>
            <a:xfrm>
              <a:off x="2948641" y="3518081"/>
              <a:ext cx="856495" cy="842220"/>
              <a:chOff x="2948641" y="3518081"/>
              <a:chExt cx="856495" cy="842220"/>
            </a:xfrm>
          </p:grpSpPr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xmlns="" id="{62F38E41-3BCC-7444-ACA1-0294572E0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8641" y="3518081"/>
                <a:ext cx="856495" cy="842220"/>
              </a:xfrm>
              <a:prstGeom prst="rect">
                <a:avLst/>
              </a:prstGeom>
            </p:spPr>
          </p:pic>
          <p:cxnSp>
            <p:nvCxnSpPr>
              <p:cNvPr id="25" name="Gerade Verbindung mit Pfeil 24">
                <a:extLst>
                  <a:ext uri="{FF2B5EF4-FFF2-40B4-BE49-F238E27FC236}">
                    <a16:creationId xmlns:a16="http://schemas.microsoft.com/office/drawing/2014/main" xmlns="" id="{383A6225-DC7A-F04D-80A8-E163C5671687}"/>
                  </a:ext>
                </a:extLst>
              </p:cNvPr>
              <p:cNvCxnSpPr/>
              <p:nvPr/>
            </p:nvCxnSpPr>
            <p:spPr bwMode="auto">
              <a:xfrm flipH="1">
                <a:off x="3284330" y="3558196"/>
                <a:ext cx="501821" cy="46213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5E3B24EC-F80B-6841-9908-F66FE99DB67E}"/>
                  </a:ext>
                </a:extLst>
              </p:cNvPr>
              <p:cNvSpPr/>
              <p:nvPr/>
            </p:nvSpPr>
            <p:spPr bwMode="auto">
              <a:xfrm>
                <a:off x="3133525" y="3991473"/>
                <a:ext cx="174625" cy="174625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236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E40CA7B6-7BBE-004E-8A95-6E66B4FB9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682" y="490953"/>
            <a:ext cx="9309363" cy="39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05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1983" y="250887"/>
            <a:ext cx="1376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91AAD8"/>
                </a:solidFill>
                <a:latin typeface="+mn-lt"/>
              </a:rPr>
              <a:t>1. Terrain</a:t>
            </a:r>
          </a:p>
        </p:txBody>
      </p:sp>
      <p:pic>
        <p:nvPicPr>
          <p:cNvPr id="5" name="Bild 4" descr="Grafiken_MB_export-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790" y="2053734"/>
            <a:ext cx="9169800" cy="417480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3652578" y="1834018"/>
            <a:ext cx="5491422" cy="4299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7" name="Bild 2" descr="2016_DSCN67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338" y="2540059"/>
            <a:ext cx="4775142" cy="3581357"/>
          </a:xfrm>
          <a:prstGeom prst="rect">
            <a:avLst/>
          </a:prstGeom>
        </p:spPr>
      </p:pic>
      <p:sp>
        <p:nvSpPr>
          <p:cNvPr id="8" name="Oval 4"/>
          <p:cNvSpPr/>
          <p:nvPr/>
        </p:nvSpPr>
        <p:spPr bwMode="auto">
          <a:xfrm rot="2129459">
            <a:off x="4622657" y="3503929"/>
            <a:ext cx="209943" cy="96580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8F4DE89B-C778-5B40-85B9-45C44E9D9AD9}"/>
              </a:ext>
            </a:extLst>
          </p:cNvPr>
          <p:cNvSpPr txBox="1"/>
          <p:nvPr/>
        </p:nvSpPr>
        <p:spPr>
          <a:xfrm>
            <a:off x="102376" y="885808"/>
            <a:ext cx="906639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400" dirty="0" err="1"/>
              <a:t>plutôt</a:t>
            </a:r>
            <a:r>
              <a:rPr lang="de-DE" sz="2400" dirty="0"/>
              <a:t> favorable: </a:t>
            </a:r>
            <a:r>
              <a:rPr lang="de-DE" sz="2400" dirty="0" err="1"/>
              <a:t>croupe</a:t>
            </a:r>
            <a:r>
              <a:rPr lang="de-DE" sz="2400" dirty="0"/>
              <a:t> / </a:t>
            </a:r>
            <a:r>
              <a:rPr lang="de-DE" sz="2400" dirty="0" err="1"/>
              <a:t>courts</a:t>
            </a:r>
            <a:r>
              <a:rPr lang="de-DE" sz="2400" dirty="0"/>
              <a:t> </a:t>
            </a:r>
            <a:r>
              <a:rPr lang="de-DE" sz="2400" dirty="0" err="1"/>
              <a:t>passages</a:t>
            </a:r>
            <a:r>
              <a:rPr lang="de-DE" sz="2400" dirty="0"/>
              <a:t> &gt; 30° / </a:t>
            </a:r>
            <a:r>
              <a:rPr lang="de-DE" sz="2400" dirty="0" err="1"/>
              <a:t>forêt</a:t>
            </a:r>
            <a:r>
              <a:rPr lang="de-DE" sz="2400" dirty="0"/>
              <a:t> </a:t>
            </a:r>
            <a:r>
              <a:rPr lang="de-DE" sz="2400" dirty="0" err="1"/>
              <a:t>dense</a:t>
            </a:r>
            <a:endParaRPr lang="de-DE" sz="2400" dirty="0"/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400" dirty="0" err="1"/>
              <a:t>défavorable</a:t>
            </a:r>
            <a:r>
              <a:rPr lang="de-DE" sz="2400" dirty="0"/>
              <a:t>: </a:t>
            </a:r>
            <a:r>
              <a:rPr lang="de-DE" sz="2400" dirty="0" err="1"/>
              <a:t>grande</a:t>
            </a:r>
            <a:r>
              <a:rPr lang="de-DE" sz="2400" dirty="0"/>
              <a:t> </a:t>
            </a:r>
            <a:r>
              <a:rPr lang="de-DE" sz="2400" dirty="0" err="1"/>
              <a:t>partie</a:t>
            </a:r>
            <a:r>
              <a:rPr lang="de-DE" sz="2400" dirty="0"/>
              <a:t> &gt; 35° / </a:t>
            </a:r>
            <a:r>
              <a:rPr lang="de-DE" sz="2400" dirty="0" err="1"/>
              <a:t>légèrement</a:t>
            </a:r>
            <a:r>
              <a:rPr lang="de-DE" sz="2400" dirty="0"/>
              <a:t> en </a:t>
            </a:r>
            <a:r>
              <a:rPr lang="de-DE" sz="2400" dirty="0" err="1"/>
              <a:t>cuvette</a:t>
            </a:r>
            <a:r>
              <a:rPr lang="de-DE" sz="2400" dirty="0"/>
              <a:t> / </a:t>
            </a:r>
            <a:r>
              <a:rPr lang="de-DE" sz="2400" dirty="0" err="1"/>
              <a:t>homogène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8951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1983" y="250887"/>
            <a:ext cx="344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91AAD8"/>
                </a:solidFill>
                <a:latin typeface="+mn-lt"/>
              </a:rPr>
              <a:t>2. Situation </a:t>
            </a:r>
            <a:r>
              <a:rPr lang="de-DE" sz="2400" b="1" dirty="0" err="1">
                <a:solidFill>
                  <a:srgbClr val="91AAD8"/>
                </a:solidFill>
                <a:latin typeface="+mn-lt"/>
              </a:rPr>
              <a:t>avalancheuse</a:t>
            </a:r>
            <a:endParaRPr lang="de-DE" sz="2400" b="1" dirty="0">
              <a:solidFill>
                <a:srgbClr val="91AAD8"/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D282376F-9D98-CE4D-A528-067B0A04C545}"/>
              </a:ext>
            </a:extLst>
          </p:cNvPr>
          <p:cNvSpPr txBox="1"/>
          <p:nvPr/>
        </p:nvSpPr>
        <p:spPr>
          <a:xfrm>
            <a:off x="270024" y="830605"/>
            <a:ext cx="7013908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favorable: </a:t>
            </a:r>
            <a:r>
              <a:rPr lang="de-DE" sz="2400" dirty="0" err="1"/>
              <a:t>signes</a:t>
            </a:r>
            <a:r>
              <a:rPr lang="de-DE" sz="2400" dirty="0"/>
              <a:t> </a:t>
            </a:r>
            <a:r>
              <a:rPr lang="de-DE" sz="2400" dirty="0" err="1"/>
              <a:t>clairs</a:t>
            </a:r>
            <a:r>
              <a:rPr lang="de-DE" sz="2400" dirty="0"/>
              <a:t> </a:t>
            </a:r>
            <a:r>
              <a:rPr lang="de-DE" sz="2400" dirty="0" err="1"/>
              <a:t>d‘une</a:t>
            </a:r>
            <a:r>
              <a:rPr lang="de-DE" sz="2400" dirty="0"/>
              <a:t> </a:t>
            </a:r>
            <a:r>
              <a:rPr lang="de-DE" sz="2400" dirty="0" err="1"/>
              <a:t>situation</a:t>
            </a:r>
            <a:r>
              <a:rPr lang="de-DE" sz="2400" dirty="0"/>
              <a:t> favorable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400" dirty="0" err="1"/>
              <a:t>défavorable</a:t>
            </a:r>
            <a:r>
              <a:rPr lang="de-DE" sz="2400" dirty="0"/>
              <a:t>: </a:t>
            </a:r>
            <a:r>
              <a:rPr lang="de-DE" sz="2400" dirty="0" err="1"/>
              <a:t>signes</a:t>
            </a:r>
            <a:r>
              <a:rPr lang="de-DE" sz="2400" dirty="0"/>
              <a:t> </a:t>
            </a:r>
            <a:r>
              <a:rPr lang="de-DE" sz="2400" dirty="0" err="1"/>
              <a:t>d‘alarme</a:t>
            </a:r>
            <a:r>
              <a:rPr lang="de-DE" sz="2400" dirty="0"/>
              <a:t>, neige </a:t>
            </a:r>
            <a:r>
              <a:rPr lang="de-DE" sz="2400" dirty="0" err="1"/>
              <a:t>soufflée</a:t>
            </a:r>
            <a:r>
              <a:rPr lang="de-DE" sz="2400" dirty="0"/>
              <a:t> </a:t>
            </a:r>
            <a:r>
              <a:rPr lang="de-DE" sz="2400" dirty="0" err="1"/>
              <a:t>récente</a:t>
            </a:r>
            <a:r>
              <a:rPr lang="de-DE" sz="2400" dirty="0"/>
              <a:t>, </a:t>
            </a:r>
            <a:br>
              <a:rPr lang="de-DE" sz="2400" dirty="0"/>
            </a:br>
            <a:r>
              <a:rPr lang="de-DE" sz="2400" dirty="0" err="1"/>
              <a:t>cas</a:t>
            </a:r>
            <a:r>
              <a:rPr lang="de-DE" sz="2400" dirty="0"/>
              <a:t> </a:t>
            </a:r>
            <a:r>
              <a:rPr lang="de-DE" sz="2400" dirty="0" err="1"/>
              <a:t>typique</a:t>
            </a:r>
            <a:r>
              <a:rPr lang="de-DE" sz="2400" dirty="0"/>
              <a:t> </a:t>
            </a:r>
            <a:r>
              <a:rPr lang="de-DE" sz="2400" dirty="0" err="1"/>
              <a:t>aigu</a:t>
            </a:r>
            <a:endParaRPr lang="de-DE" sz="2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12E25DE2-CE75-334F-BFA4-529E2B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2630051"/>
            <a:ext cx="2533650" cy="19176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7C9402C0-50BF-F74B-9C3D-59DAC15DA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75" y="4670191"/>
            <a:ext cx="2493319" cy="18871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21A39470-35F0-3645-B228-9046B67DC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57" y="2630051"/>
            <a:ext cx="2560236" cy="19377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D7D29EC6-7D4B-2C4A-92F1-1D86826B3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322" y="4643315"/>
            <a:ext cx="2630182" cy="199068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302297C7-D923-3E4A-8D03-D92138EE8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782" y="2900076"/>
            <a:ext cx="34163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2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DF768E3-2E18-E741-889B-D9AC86DBB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41" y="324890"/>
            <a:ext cx="8321918" cy="59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49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4299B88C-8CFD-D34A-8231-7C72FFEDA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64" t="24381" r="9451" b="11840"/>
          <a:stretch/>
        </p:blipFill>
        <p:spPr>
          <a:xfrm>
            <a:off x="0" y="2996952"/>
            <a:ext cx="4680520" cy="3861048"/>
          </a:xfrm>
          <a:prstGeom prst="rect">
            <a:avLst/>
          </a:prstGeom>
        </p:spPr>
      </p:pic>
      <p:pic>
        <p:nvPicPr>
          <p:cNvPr id="7" name="Bild 1" descr="DSCN0510.jpg">
            <a:extLst>
              <a:ext uri="{FF2B5EF4-FFF2-40B4-BE49-F238E27FC236}">
                <a16:creationId xmlns:a16="http://schemas.microsoft.com/office/drawing/2014/main" xmlns="" id="{E1A67D76-F469-AD43-A64B-A18D9033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72" t="18768" r="18598" b="11250"/>
          <a:stretch/>
        </p:blipFill>
        <p:spPr>
          <a:xfrm>
            <a:off x="4716016" y="2996952"/>
            <a:ext cx="4644008" cy="386104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3F5FB416-2C62-824E-890C-8E5A4AEDD161}"/>
              </a:ext>
            </a:extLst>
          </p:cNvPr>
          <p:cNvSpPr txBox="1"/>
          <p:nvPr/>
        </p:nvSpPr>
        <p:spPr>
          <a:xfrm>
            <a:off x="208747" y="1872207"/>
            <a:ext cx="3410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6575" indent="-536575">
              <a:tabLst>
                <a:tab pos="525463" algn="l"/>
              </a:tabLst>
            </a:pPr>
            <a:r>
              <a:rPr lang="de-CH" sz="2000" dirty="0">
                <a:latin typeface="+mn-lt"/>
              </a:rPr>
              <a:t>+/- : 	</a:t>
            </a:r>
            <a:r>
              <a:rPr lang="de-CH" sz="2000" dirty="0" err="1"/>
              <a:t>Avalanche</a:t>
            </a:r>
            <a:r>
              <a:rPr lang="de-CH" sz="2000" dirty="0"/>
              <a:t> „inoffensive“ / </a:t>
            </a:r>
            <a:br>
              <a:rPr lang="de-CH" sz="2000" dirty="0"/>
            </a:br>
            <a:r>
              <a:rPr lang="de-CH" sz="2000" dirty="0" err="1"/>
              <a:t>terrain</a:t>
            </a:r>
            <a:r>
              <a:rPr lang="de-CH" sz="2000" dirty="0"/>
              <a:t> </a:t>
            </a:r>
            <a:r>
              <a:rPr lang="de-CH" sz="2000" dirty="0" err="1"/>
              <a:t>s’aplatissant</a:t>
            </a:r>
            <a:r>
              <a:rPr lang="de-CH" sz="2000" dirty="0"/>
              <a:t> </a:t>
            </a:r>
            <a:endParaRPr lang="de-DE" sz="2000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7DBE78AB-6D65-E64A-B58C-AAEA6D383125}"/>
              </a:ext>
            </a:extLst>
          </p:cNvPr>
          <p:cNvSpPr txBox="1"/>
          <p:nvPr/>
        </p:nvSpPr>
        <p:spPr>
          <a:xfrm>
            <a:off x="4712508" y="1837273"/>
            <a:ext cx="4510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6575" indent="-536575">
              <a:tabLst>
                <a:tab pos="525463" algn="l"/>
              </a:tabLst>
            </a:pPr>
            <a:r>
              <a:rPr lang="de-CH" sz="2000" dirty="0">
                <a:latin typeface="+mn-lt"/>
              </a:rPr>
              <a:t>--- : 	</a:t>
            </a:r>
            <a:r>
              <a:rPr lang="de-CH" sz="2000" dirty="0" err="1"/>
              <a:t>Avalanche</a:t>
            </a:r>
            <a:r>
              <a:rPr lang="de-CH" sz="2000" dirty="0"/>
              <a:t> </a:t>
            </a:r>
            <a:r>
              <a:rPr lang="de-CH" sz="2000" dirty="0" err="1"/>
              <a:t>dangereuse</a:t>
            </a:r>
            <a:r>
              <a:rPr lang="de-CH" sz="2000" dirty="0"/>
              <a:t> / </a:t>
            </a:r>
            <a:br>
              <a:rPr lang="de-CH" sz="2000" dirty="0"/>
            </a:br>
            <a:r>
              <a:rPr lang="de-CH" sz="2000" dirty="0" err="1"/>
              <a:t>piège</a:t>
            </a:r>
            <a:r>
              <a:rPr lang="de-CH" sz="2000" dirty="0"/>
              <a:t> du </a:t>
            </a:r>
            <a:r>
              <a:rPr lang="de-CH" sz="2000" dirty="0" err="1"/>
              <a:t>terrain</a:t>
            </a:r>
            <a:r>
              <a:rPr lang="de-CH" sz="2000" dirty="0"/>
              <a:t> / </a:t>
            </a:r>
            <a:r>
              <a:rPr lang="de-CH" sz="2000" dirty="0" err="1"/>
              <a:t>danger</a:t>
            </a:r>
            <a:r>
              <a:rPr lang="de-CH" sz="2000" dirty="0"/>
              <a:t> de </a:t>
            </a:r>
            <a:r>
              <a:rPr lang="de-CH" sz="2000" dirty="0" err="1"/>
              <a:t>chute</a:t>
            </a:r>
            <a:r>
              <a:rPr lang="de-CH" sz="2000" dirty="0"/>
              <a:t> / </a:t>
            </a:r>
            <a:br>
              <a:rPr lang="de-CH" sz="2000" dirty="0"/>
            </a:br>
            <a:r>
              <a:rPr lang="de-CH" sz="2000" dirty="0" err="1"/>
              <a:t>plusieurs</a:t>
            </a:r>
            <a:r>
              <a:rPr lang="de-CH" sz="2000" dirty="0"/>
              <a:t> </a:t>
            </a:r>
            <a:r>
              <a:rPr lang="de-CH" sz="2000" dirty="0" err="1"/>
              <a:t>personnes</a:t>
            </a:r>
            <a:r>
              <a:rPr lang="de-CH" sz="2000" dirty="0"/>
              <a:t> </a:t>
            </a:r>
            <a:r>
              <a:rPr lang="de-CH" sz="2000" dirty="0" err="1"/>
              <a:t>touchées</a:t>
            </a:r>
            <a:endParaRPr lang="de-DE" sz="2000" dirty="0"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46786E1-3B0D-CA4B-A6E9-4683B2B93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6" y="197789"/>
            <a:ext cx="9039672" cy="10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78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3B0AEC19-5D85-1B4A-8D31-6BD33272A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612" y="681197"/>
            <a:ext cx="9289223" cy="32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5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WSL-Institut für Schnee- und Lawinenforschung SLF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F6292B-A2D6-0143-8EAC-EA56A6C2F71D}" type="slidenum">
              <a:rPr lang="de-CH" smtClean="0"/>
              <a:pPr>
                <a:defRPr/>
              </a:pPr>
              <a:t>3</a:t>
            </a:fld>
            <a:endParaRPr lang="de-C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8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 bwMode="auto">
          <a:xfrm>
            <a:off x="0" y="-1"/>
            <a:ext cx="2276489" cy="5184065"/>
          </a:xfrm>
          <a:prstGeom prst="rect">
            <a:avLst/>
          </a:prstGeom>
          <a:solidFill>
            <a:srgbClr val="DBCFBD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Facteur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humain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280096" y="-2"/>
            <a:ext cx="6867511" cy="5184065"/>
          </a:xfrm>
          <a:prstGeom prst="rect">
            <a:avLst/>
          </a:prstGeom>
          <a:solidFill>
            <a:srgbClr val="B1E1E7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Formation et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types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d‘avalanches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les 4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Situations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Avalancheuses</a:t>
            </a:r>
            <a:r>
              <a:rPr kumimoji="0" lang="de-CH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de-CH" sz="2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ypiques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situations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favorables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ou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défavorables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analyse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du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manteau</a:t>
            </a:r>
            <a:r>
              <a:rPr kumimoji="0" lang="de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neigeux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-22051" y="5184065"/>
            <a:ext cx="4540299" cy="1700808"/>
          </a:xfrm>
          <a:prstGeom prst="rect">
            <a:avLst/>
          </a:prstGeom>
          <a:solidFill>
            <a:srgbClr val="F1A7E8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 err="1" smtClean="0">
                <a:latin typeface="Calibri" panose="020F0502020204030204" pitchFamily="34" charset="0"/>
              </a:rPr>
              <a:t>Accident</a:t>
            </a:r>
            <a:r>
              <a:rPr lang="de-CH" dirty="0" smtClean="0">
                <a:latin typeface="Calibri" panose="020F0502020204030204" pitchFamily="34" charset="0"/>
              </a:rPr>
              <a:t> </a:t>
            </a:r>
            <a:r>
              <a:rPr lang="de-CH" dirty="0" err="1" smtClean="0">
                <a:latin typeface="Calibri" panose="020F0502020204030204" pitchFamily="34" charset="0"/>
              </a:rPr>
              <a:t>d‘</a:t>
            </a:r>
            <a:r>
              <a:rPr kumimoji="0" lang="de-CH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avalanche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4503465" y="5173290"/>
            <a:ext cx="4540299" cy="1700808"/>
          </a:xfrm>
          <a:prstGeom prst="rect">
            <a:avLst/>
          </a:prstGeom>
          <a:solidFill>
            <a:srgbClr val="AAEEB2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 smtClean="0">
                <a:latin typeface="Calibri" panose="020F0502020204030204" pitchFamily="34" charset="0"/>
              </a:rPr>
              <a:t>Terrain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7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369BD5CA-4BE8-F647-8608-624954C1E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20" y="1135"/>
            <a:ext cx="6570286" cy="6681962"/>
          </a:xfrm>
          <a:prstGeom prst="rect">
            <a:avLst/>
          </a:prstGeom>
        </p:spPr>
      </p:pic>
      <p:sp>
        <p:nvSpPr>
          <p:cNvPr id="4" name="Multiplizieren 3"/>
          <p:cNvSpPr/>
          <p:nvPr/>
        </p:nvSpPr>
        <p:spPr bwMode="auto">
          <a:xfrm>
            <a:off x="4540252" y="5357810"/>
            <a:ext cx="301625" cy="350836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Multiplizieren 4"/>
          <p:cNvSpPr/>
          <p:nvPr/>
        </p:nvSpPr>
        <p:spPr bwMode="auto">
          <a:xfrm>
            <a:off x="5548313" y="5869343"/>
            <a:ext cx="287336" cy="357190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Multiplizieren 5"/>
          <p:cNvSpPr/>
          <p:nvPr/>
        </p:nvSpPr>
        <p:spPr bwMode="auto">
          <a:xfrm>
            <a:off x="4999037" y="4800600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Multiplizieren 6"/>
          <p:cNvSpPr/>
          <p:nvPr/>
        </p:nvSpPr>
        <p:spPr bwMode="auto">
          <a:xfrm>
            <a:off x="2728912" y="1943100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9" name="Gerade Verbindung 8"/>
          <p:cNvCxnSpPr/>
          <p:nvPr/>
        </p:nvCxnSpPr>
        <p:spPr bwMode="auto">
          <a:xfrm>
            <a:off x="3135311" y="2159000"/>
            <a:ext cx="20558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Gerade Verbindung 10"/>
          <p:cNvCxnSpPr/>
          <p:nvPr/>
        </p:nvCxnSpPr>
        <p:spPr bwMode="auto">
          <a:xfrm>
            <a:off x="5191125" y="2159000"/>
            <a:ext cx="0" cy="25638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Oval 11"/>
          <p:cNvSpPr/>
          <p:nvPr/>
        </p:nvSpPr>
        <p:spPr bwMode="auto">
          <a:xfrm>
            <a:off x="5103812" y="2071687"/>
            <a:ext cx="174625" cy="17462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913" y="1065074"/>
            <a:ext cx="2162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FF6600"/>
                </a:solidFill>
              </a:rPr>
              <a:t>Réduire</a:t>
            </a:r>
            <a:r>
              <a:rPr lang="de-DE" sz="2000" dirty="0">
                <a:solidFill>
                  <a:srgbClr val="FF6600"/>
                </a:solidFill>
              </a:rPr>
              <a:t> le </a:t>
            </a:r>
            <a:r>
              <a:rPr lang="de-DE" sz="2000" dirty="0" err="1">
                <a:solidFill>
                  <a:srgbClr val="FF6600"/>
                </a:solidFill>
              </a:rPr>
              <a:t>risque</a:t>
            </a:r>
            <a:r>
              <a:rPr lang="de-DE" sz="2000" dirty="0">
                <a:solidFill>
                  <a:srgbClr val="FF6600"/>
                </a:solidFill>
              </a:rPr>
              <a:t> </a:t>
            </a:r>
            <a:r>
              <a:rPr lang="de-DE" sz="2000" dirty="0" err="1">
                <a:solidFill>
                  <a:srgbClr val="FF6600"/>
                </a:solidFill>
              </a:rPr>
              <a:t>avec</a:t>
            </a:r>
            <a:r>
              <a:rPr lang="de-DE" sz="2000" dirty="0">
                <a:solidFill>
                  <a:srgbClr val="FF6600"/>
                </a:solidFill>
              </a:rPr>
              <a:t> </a:t>
            </a:r>
            <a:r>
              <a:rPr lang="de-DE" sz="2000" dirty="0" err="1">
                <a:solidFill>
                  <a:srgbClr val="FF6600"/>
                </a:solidFill>
              </a:rPr>
              <a:t>trace</a:t>
            </a:r>
            <a:r>
              <a:rPr lang="de-DE" sz="2000" dirty="0">
                <a:solidFill>
                  <a:srgbClr val="FF6600"/>
                </a:solidFill>
              </a:rPr>
              <a:t> et </a:t>
            </a:r>
            <a:r>
              <a:rPr lang="de-DE" sz="2000" dirty="0" err="1">
                <a:solidFill>
                  <a:srgbClr val="FF6600"/>
                </a:solidFill>
              </a:rPr>
              <a:t>tactique</a:t>
            </a:r>
            <a:endParaRPr lang="de-DE" sz="2000" dirty="0">
              <a:solidFill>
                <a:srgbClr val="FF6600"/>
              </a:solidFill>
            </a:endParaRPr>
          </a:p>
        </p:txBody>
      </p:sp>
      <p:sp>
        <p:nvSpPr>
          <p:cNvPr id="15" name="Kreis 14"/>
          <p:cNvSpPr/>
          <p:nvPr/>
        </p:nvSpPr>
        <p:spPr bwMode="auto">
          <a:xfrm>
            <a:off x="4194967" y="1150937"/>
            <a:ext cx="1992316" cy="1992316"/>
          </a:xfrm>
          <a:prstGeom prst="pie">
            <a:avLst>
              <a:gd name="adj1" fmla="val 5400000"/>
              <a:gd name="adj2" fmla="val 10800000"/>
            </a:avLst>
          </a:prstGeom>
          <a:solidFill>
            <a:srgbClr val="FACFB7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Kreis 20"/>
          <p:cNvSpPr/>
          <p:nvPr/>
        </p:nvSpPr>
        <p:spPr bwMode="auto">
          <a:xfrm>
            <a:off x="396879" y="1162842"/>
            <a:ext cx="1992316" cy="1992316"/>
          </a:xfrm>
          <a:prstGeom prst="pie">
            <a:avLst>
              <a:gd name="adj1" fmla="val 5400000"/>
              <a:gd name="adj2" fmla="val 10800000"/>
            </a:avLst>
          </a:prstGeom>
          <a:solidFill>
            <a:srgbClr val="FACFB7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19" name="Gruppierung 18"/>
          <p:cNvGrpSpPr/>
          <p:nvPr/>
        </p:nvGrpSpPr>
        <p:grpSpPr>
          <a:xfrm>
            <a:off x="3171031" y="499568"/>
            <a:ext cx="4214812" cy="2329073"/>
            <a:chOff x="3171031" y="499568"/>
            <a:chExt cx="4214812" cy="2329073"/>
          </a:xfrm>
        </p:grpSpPr>
        <p:cxnSp>
          <p:nvCxnSpPr>
            <p:cNvPr id="14" name="Gerade Verbindung mit Pfeil 13"/>
            <p:cNvCxnSpPr>
              <a:stCxn id="12" idx="3"/>
            </p:cNvCxnSpPr>
            <p:nvPr/>
          </p:nvCxnSpPr>
          <p:spPr bwMode="auto">
            <a:xfrm flipH="1">
              <a:off x="4627564" y="2220739"/>
              <a:ext cx="501821" cy="46213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Oval 16"/>
            <p:cNvSpPr/>
            <p:nvPr/>
          </p:nvSpPr>
          <p:spPr bwMode="auto">
            <a:xfrm>
              <a:off x="4476759" y="2654016"/>
              <a:ext cx="174625" cy="17462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171031" y="499568"/>
              <a:ext cx="4214812" cy="1631216"/>
            </a:xfrm>
            <a:prstGeom prst="rect">
              <a:avLst/>
            </a:prstGeom>
            <a:solidFill>
              <a:srgbClr val="FFA62C"/>
            </a:solidFill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Le </a:t>
              </a:r>
              <a:r>
                <a:rPr lang="de-DE" sz="2000" dirty="0" err="1"/>
                <a:t>comportement</a:t>
              </a:r>
              <a:r>
                <a:rPr lang="de-DE" sz="2000" dirty="0"/>
                <a:t> </a:t>
              </a:r>
              <a:r>
                <a:rPr lang="de-DE" sz="2000" dirty="0" err="1"/>
                <a:t>réduit</a:t>
              </a:r>
              <a:r>
                <a:rPr lang="de-DE" sz="2000" dirty="0"/>
                <a:t> la </a:t>
              </a:r>
              <a:r>
                <a:rPr lang="de-DE" sz="2000" dirty="0" err="1"/>
                <a:t>probabilité</a:t>
              </a:r>
              <a:r>
                <a:rPr lang="de-DE" sz="2000" dirty="0"/>
                <a:t> de </a:t>
              </a:r>
              <a:r>
                <a:rPr lang="de-DE" sz="2000" dirty="0" err="1"/>
                <a:t>déclenchement</a:t>
              </a:r>
              <a:r>
                <a:rPr lang="de-DE" sz="2000" dirty="0"/>
                <a:t> et les </a:t>
              </a:r>
              <a:r>
                <a:rPr lang="de-DE" sz="2000" dirty="0" err="1"/>
                <a:t>conséquences</a:t>
              </a:r>
              <a:endParaRPr lang="de-DE" sz="2000" dirty="0"/>
            </a:p>
            <a:p>
              <a:r>
                <a:rPr lang="de-DE" sz="2000" dirty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de-DE" sz="2000" dirty="0"/>
                <a:t> p. ex. </a:t>
              </a:r>
              <a:r>
                <a:rPr lang="de-DE" sz="2000" dirty="0" err="1"/>
                <a:t>descendre</a:t>
              </a:r>
              <a:r>
                <a:rPr lang="de-DE" sz="2000" dirty="0"/>
                <a:t> </a:t>
              </a:r>
              <a:r>
                <a:rPr lang="de-DE" sz="2000" dirty="0" err="1"/>
                <a:t>un</a:t>
              </a:r>
              <a:r>
                <a:rPr lang="de-DE" sz="2000" dirty="0"/>
                <a:t> par </a:t>
              </a:r>
              <a:r>
                <a:rPr lang="de-DE" sz="2000" dirty="0" err="1"/>
                <a:t>un</a:t>
              </a:r>
              <a:r>
                <a:rPr lang="de-DE" sz="2000" dirty="0"/>
                <a:t> en </a:t>
              </a:r>
              <a:r>
                <a:rPr lang="de-DE" sz="2000" dirty="0" err="1"/>
                <a:t>restant</a:t>
              </a:r>
              <a:r>
                <a:rPr lang="de-DE" sz="2000" dirty="0"/>
                <a:t> à </a:t>
              </a:r>
              <a:r>
                <a:rPr lang="de-DE" sz="2000" dirty="0" err="1"/>
                <a:t>peu</a:t>
              </a:r>
              <a:r>
                <a:rPr lang="de-DE" sz="2000" dirty="0"/>
                <a:t> </a:t>
              </a:r>
              <a:r>
                <a:rPr lang="de-DE" sz="2000" dirty="0" err="1"/>
                <a:t>près</a:t>
              </a:r>
              <a:r>
                <a:rPr lang="de-DE" sz="2000" dirty="0"/>
                <a:t> </a:t>
              </a:r>
              <a:r>
                <a:rPr lang="de-DE" sz="2000" dirty="0" err="1"/>
                <a:t>dans</a:t>
              </a:r>
              <a:r>
                <a:rPr lang="de-DE" sz="2000" dirty="0"/>
                <a:t> la </a:t>
              </a:r>
              <a:r>
                <a:rPr lang="de-DE" sz="2000" dirty="0" err="1"/>
                <a:t>même</a:t>
              </a:r>
              <a:r>
                <a:rPr lang="de-DE" sz="2000" dirty="0"/>
                <a:t> </a:t>
              </a:r>
              <a:r>
                <a:rPr lang="de-DE" sz="2000" dirty="0" err="1"/>
                <a:t>trace</a:t>
              </a:r>
              <a:endParaRPr lang="de-DE" sz="20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18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114715D2-4DA1-0E40-B3AF-6C538A47C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620" y="1135"/>
            <a:ext cx="6570286" cy="6681962"/>
          </a:xfrm>
          <a:prstGeom prst="rect">
            <a:avLst/>
          </a:prstGeom>
        </p:spPr>
      </p:pic>
      <p:sp>
        <p:nvSpPr>
          <p:cNvPr id="4" name="Multiplizieren 3"/>
          <p:cNvSpPr/>
          <p:nvPr/>
        </p:nvSpPr>
        <p:spPr bwMode="auto">
          <a:xfrm>
            <a:off x="4540252" y="5357810"/>
            <a:ext cx="301625" cy="350836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Multiplizieren 4"/>
          <p:cNvSpPr/>
          <p:nvPr/>
        </p:nvSpPr>
        <p:spPr bwMode="auto">
          <a:xfrm>
            <a:off x="5548313" y="5838658"/>
            <a:ext cx="287336" cy="357190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Multiplizieren 5"/>
          <p:cNvSpPr/>
          <p:nvPr/>
        </p:nvSpPr>
        <p:spPr bwMode="auto">
          <a:xfrm>
            <a:off x="4999037" y="4800600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Multiplizieren 6"/>
          <p:cNvSpPr/>
          <p:nvPr/>
        </p:nvSpPr>
        <p:spPr bwMode="auto">
          <a:xfrm>
            <a:off x="2728912" y="1943100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9" name="Gerade Verbindung 8"/>
          <p:cNvCxnSpPr/>
          <p:nvPr/>
        </p:nvCxnSpPr>
        <p:spPr bwMode="auto">
          <a:xfrm>
            <a:off x="3135311" y="2159000"/>
            <a:ext cx="20558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Gerade Verbindung 10"/>
          <p:cNvCxnSpPr/>
          <p:nvPr/>
        </p:nvCxnSpPr>
        <p:spPr bwMode="auto">
          <a:xfrm>
            <a:off x="5191125" y="2159000"/>
            <a:ext cx="0" cy="25638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Oval 11"/>
          <p:cNvSpPr/>
          <p:nvPr/>
        </p:nvSpPr>
        <p:spPr bwMode="auto">
          <a:xfrm>
            <a:off x="5103812" y="2071687"/>
            <a:ext cx="174625" cy="17462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913" y="1065074"/>
            <a:ext cx="2162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FF6600"/>
                </a:solidFill>
              </a:rPr>
              <a:t>Réduire</a:t>
            </a:r>
            <a:r>
              <a:rPr lang="de-DE" sz="2000" dirty="0">
                <a:solidFill>
                  <a:srgbClr val="FF6600"/>
                </a:solidFill>
              </a:rPr>
              <a:t> le </a:t>
            </a:r>
            <a:r>
              <a:rPr lang="de-DE" sz="2000" dirty="0" err="1">
                <a:solidFill>
                  <a:srgbClr val="FF6600"/>
                </a:solidFill>
              </a:rPr>
              <a:t>risque</a:t>
            </a:r>
            <a:r>
              <a:rPr lang="de-DE" sz="2000" dirty="0">
                <a:solidFill>
                  <a:srgbClr val="FF6600"/>
                </a:solidFill>
              </a:rPr>
              <a:t> </a:t>
            </a:r>
            <a:r>
              <a:rPr lang="de-DE" sz="2000" dirty="0" err="1">
                <a:solidFill>
                  <a:srgbClr val="FF6600"/>
                </a:solidFill>
              </a:rPr>
              <a:t>avec</a:t>
            </a:r>
            <a:r>
              <a:rPr lang="de-DE" sz="2000" dirty="0">
                <a:solidFill>
                  <a:srgbClr val="FF6600"/>
                </a:solidFill>
              </a:rPr>
              <a:t> </a:t>
            </a:r>
            <a:r>
              <a:rPr lang="de-DE" sz="2000" dirty="0" err="1">
                <a:solidFill>
                  <a:srgbClr val="FF6600"/>
                </a:solidFill>
              </a:rPr>
              <a:t>trace</a:t>
            </a:r>
            <a:r>
              <a:rPr lang="de-DE" sz="2000" dirty="0">
                <a:solidFill>
                  <a:srgbClr val="FF6600"/>
                </a:solidFill>
              </a:rPr>
              <a:t> et </a:t>
            </a:r>
            <a:r>
              <a:rPr lang="de-DE" sz="2000" dirty="0" err="1">
                <a:solidFill>
                  <a:srgbClr val="FF6600"/>
                </a:solidFill>
              </a:rPr>
              <a:t>tactique</a:t>
            </a:r>
            <a:endParaRPr lang="de-DE" sz="2000" dirty="0">
              <a:solidFill>
                <a:srgbClr val="FF6600"/>
              </a:solidFill>
            </a:endParaRPr>
          </a:p>
        </p:txBody>
      </p:sp>
      <p:sp>
        <p:nvSpPr>
          <p:cNvPr id="15" name="Kreis 14"/>
          <p:cNvSpPr/>
          <p:nvPr/>
        </p:nvSpPr>
        <p:spPr bwMode="auto">
          <a:xfrm>
            <a:off x="4194967" y="1150937"/>
            <a:ext cx="1992316" cy="1992316"/>
          </a:xfrm>
          <a:prstGeom prst="pie">
            <a:avLst>
              <a:gd name="adj1" fmla="val 5400000"/>
              <a:gd name="adj2" fmla="val 10800000"/>
            </a:avLst>
          </a:prstGeom>
          <a:solidFill>
            <a:srgbClr val="FACFB7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Kreis 20"/>
          <p:cNvSpPr/>
          <p:nvPr/>
        </p:nvSpPr>
        <p:spPr bwMode="auto">
          <a:xfrm>
            <a:off x="396879" y="1162842"/>
            <a:ext cx="1992316" cy="1992316"/>
          </a:xfrm>
          <a:prstGeom prst="pie">
            <a:avLst>
              <a:gd name="adj1" fmla="val 5400000"/>
              <a:gd name="adj2" fmla="val 10800000"/>
            </a:avLst>
          </a:prstGeom>
          <a:solidFill>
            <a:srgbClr val="FACFB7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3171031" y="652993"/>
            <a:ext cx="3948907" cy="2502165"/>
            <a:chOff x="3171031" y="652993"/>
            <a:chExt cx="3948907" cy="2502165"/>
          </a:xfrm>
        </p:grpSpPr>
        <p:cxnSp>
          <p:nvCxnSpPr>
            <p:cNvPr id="14" name="Gerade Verbindung mit Pfeil 13"/>
            <p:cNvCxnSpPr/>
            <p:nvPr/>
          </p:nvCxnSpPr>
          <p:spPr bwMode="auto">
            <a:xfrm flipH="1">
              <a:off x="5129385" y="2159000"/>
              <a:ext cx="61740" cy="82153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Oval 16"/>
            <p:cNvSpPr/>
            <p:nvPr/>
          </p:nvSpPr>
          <p:spPr bwMode="auto">
            <a:xfrm>
              <a:off x="5042072" y="2980533"/>
              <a:ext cx="174625" cy="17462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171031" y="652993"/>
              <a:ext cx="3948907" cy="1323439"/>
            </a:xfrm>
            <a:prstGeom prst="rect">
              <a:avLst/>
            </a:prstGeom>
            <a:solidFill>
              <a:srgbClr val="FFA62C"/>
            </a:solidFill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Le </a:t>
              </a:r>
              <a:r>
                <a:rPr lang="de-DE" sz="2000" dirty="0" err="1"/>
                <a:t>comportement</a:t>
              </a:r>
              <a:r>
                <a:rPr lang="de-DE" sz="2000" dirty="0"/>
                <a:t> ne </a:t>
              </a:r>
              <a:r>
                <a:rPr lang="de-DE" sz="2000" dirty="0" err="1"/>
                <a:t>réduit</a:t>
              </a:r>
              <a:r>
                <a:rPr lang="de-DE" sz="2000" dirty="0"/>
                <a:t> </a:t>
              </a:r>
              <a:r>
                <a:rPr lang="de-DE" sz="2000" dirty="0" err="1"/>
                <a:t>que</a:t>
              </a:r>
              <a:r>
                <a:rPr lang="de-DE" sz="2000" dirty="0"/>
                <a:t> les </a:t>
              </a:r>
              <a:r>
                <a:rPr lang="de-DE" sz="2000" dirty="0" err="1"/>
                <a:t>conséquences</a:t>
              </a:r>
              <a:endParaRPr lang="de-DE" sz="2000" dirty="0"/>
            </a:p>
            <a:p>
              <a:pPr marL="401638" indent="-401638"/>
              <a:r>
                <a:rPr lang="de-DE" sz="2000" dirty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de-DE" sz="2000" dirty="0">
                  <a:latin typeface="+mn-lt"/>
                  <a:sym typeface="Wingdings"/>
                </a:rPr>
                <a:t> </a:t>
              </a:r>
              <a:r>
                <a:rPr lang="de-DE" sz="2000" dirty="0"/>
                <a:t> p. ex. </a:t>
              </a:r>
              <a:r>
                <a:rPr lang="de-DE" sz="2000" dirty="0" err="1"/>
                <a:t>distances</a:t>
              </a:r>
              <a:r>
                <a:rPr lang="de-DE" sz="2000" dirty="0"/>
                <a:t> </a:t>
              </a:r>
              <a:r>
                <a:rPr lang="de-DE" sz="2000" dirty="0" err="1"/>
                <a:t>dans</a:t>
              </a:r>
              <a:r>
                <a:rPr lang="de-DE" sz="2000" dirty="0"/>
                <a:t> </a:t>
              </a:r>
              <a:r>
                <a:rPr lang="de-DE" sz="2000" dirty="0" err="1"/>
                <a:t>une</a:t>
              </a:r>
              <a:r>
                <a:rPr lang="de-DE" sz="2000" dirty="0"/>
                <a:t> </a:t>
              </a:r>
              <a:r>
                <a:rPr lang="de-DE" sz="2000" dirty="0" err="1"/>
                <a:t>grande</a:t>
              </a:r>
              <a:r>
                <a:rPr lang="de-DE" sz="2000" dirty="0"/>
                <a:t> </a:t>
              </a:r>
              <a:r>
                <a:rPr lang="de-DE" sz="2000" dirty="0" err="1"/>
                <a:t>pente</a:t>
              </a:r>
              <a:endParaRPr lang="de-DE" sz="20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985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370547FC-B7A0-5646-AB6F-645D57A9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620" y="1135"/>
            <a:ext cx="6570286" cy="6681962"/>
          </a:xfrm>
          <a:prstGeom prst="rect">
            <a:avLst/>
          </a:prstGeom>
        </p:spPr>
      </p:pic>
      <p:sp>
        <p:nvSpPr>
          <p:cNvPr id="4" name="Multiplizieren 3"/>
          <p:cNvSpPr/>
          <p:nvPr/>
        </p:nvSpPr>
        <p:spPr bwMode="auto">
          <a:xfrm>
            <a:off x="5534024" y="5357810"/>
            <a:ext cx="301625" cy="350836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Multiplizieren 4"/>
          <p:cNvSpPr/>
          <p:nvPr/>
        </p:nvSpPr>
        <p:spPr bwMode="auto">
          <a:xfrm>
            <a:off x="5548313" y="5857069"/>
            <a:ext cx="287336" cy="357190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Multiplizieren 5"/>
          <p:cNvSpPr/>
          <p:nvPr/>
        </p:nvSpPr>
        <p:spPr bwMode="auto">
          <a:xfrm>
            <a:off x="5429250" y="4800600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Multiplizieren 6"/>
          <p:cNvSpPr/>
          <p:nvPr/>
        </p:nvSpPr>
        <p:spPr bwMode="auto">
          <a:xfrm>
            <a:off x="2728912" y="966726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9" name="Gerade Verbindung 8"/>
          <p:cNvCxnSpPr>
            <a:endCxn id="12" idx="2"/>
          </p:cNvCxnSpPr>
          <p:nvPr/>
        </p:nvCxnSpPr>
        <p:spPr bwMode="auto">
          <a:xfrm flipV="1">
            <a:off x="3135311" y="1184137"/>
            <a:ext cx="2406824" cy="223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Gerade Verbindung 10"/>
          <p:cNvCxnSpPr/>
          <p:nvPr/>
        </p:nvCxnSpPr>
        <p:spPr bwMode="auto">
          <a:xfrm>
            <a:off x="5635653" y="1271449"/>
            <a:ext cx="0" cy="34513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Oval 11"/>
          <p:cNvSpPr/>
          <p:nvPr/>
        </p:nvSpPr>
        <p:spPr bwMode="auto">
          <a:xfrm>
            <a:off x="5542135" y="1096824"/>
            <a:ext cx="174625" cy="17462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913" y="1065074"/>
            <a:ext cx="2162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FF6600"/>
                </a:solidFill>
              </a:rPr>
              <a:t>Réduire</a:t>
            </a:r>
            <a:r>
              <a:rPr lang="de-DE" sz="2000" dirty="0">
                <a:solidFill>
                  <a:srgbClr val="FF6600"/>
                </a:solidFill>
              </a:rPr>
              <a:t> le </a:t>
            </a:r>
            <a:r>
              <a:rPr lang="de-DE" sz="2000" dirty="0" err="1">
                <a:solidFill>
                  <a:srgbClr val="FF6600"/>
                </a:solidFill>
              </a:rPr>
              <a:t>risque</a:t>
            </a:r>
            <a:r>
              <a:rPr lang="de-DE" sz="2000" dirty="0">
                <a:solidFill>
                  <a:srgbClr val="FF6600"/>
                </a:solidFill>
              </a:rPr>
              <a:t> </a:t>
            </a:r>
            <a:r>
              <a:rPr lang="de-DE" sz="2000" dirty="0" err="1">
                <a:solidFill>
                  <a:srgbClr val="FF6600"/>
                </a:solidFill>
              </a:rPr>
              <a:t>avec</a:t>
            </a:r>
            <a:r>
              <a:rPr lang="de-DE" sz="2000" dirty="0">
                <a:solidFill>
                  <a:srgbClr val="FF6600"/>
                </a:solidFill>
              </a:rPr>
              <a:t> </a:t>
            </a:r>
            <a:r>
              <a:rPr lang="de-DE" sz="2000" dirty="0" err="1">
                <a:solidFill>
                  <a:srgbClr val="FF6600"/>
                </a:solidFill>
              </a:rPr>
              <a:t>trace</a:t>
            </a:r>
            <a:r>
              <a:rPr lang="de-DE" sz="2000" dirty="0">
                <a:solidFill>
                  <a:srgbClr val="FF6600"/>
                </a:solidFill>
              </a:rPr>
              <a:t> et </a:t>
            </a:r>
            <a:r>
              <a:rPr lang="de-DE" sz="2000" dirty="0" err="1">
                <a:solidFill>
                  <a:srgbClr val="FF6600"/>
                </a:solidFill>
              </a:rPr>
              <a:t>tactique</a:t>
            </a:r>
            <a:endParaRPr lang="de-DE" sz="2000" dirty="0">
              <a:solidFill>
                <a:srgbClr val="FF6600"/>
              </a:solidFill>
            </a:endParaRPr>
          </a:p>
        </p:txBody>
      </p:sp>
      <p:sp>
        <p:nvSpPr>
          <p:cNvPr id="15" name="Kreis 14"/>
          <p:cNvSpPr/>
          <p:nvPr/>
        </p:nvSpPr>
        <p:spPr bwMode="auto">
          <a:xfrm>
            <a:off x="4639495" y="188939"/>
            <a:ext cx="1992316" cy="1992316"/>
          </a:xfrm>
          <a:prstGeom prst="pie">
            <a:avLst>
              <a:gd name="adj1" fmla="val 5400000"/>
              <a:gd name="adj2" fmla="val 10800000"/>
            </a:avLst>
          </a:prstGeom>
          <a:solidFill>
            <a:srgbClr val="FACFB7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Kreis 20"/>
          <p:cNvSpPr/>
          <p:nvPr/>
        </p:nvSpPr>
        <p:spPr bwMode="auto">
          <a:xfrm>
            <a:off x="396879" y="1162842"/>
            <a:ext cx="1992316" cy="1992316"/>
          </a:xfrm>
          <a:prstGeom prst="pie">
            <a:avLst>
              <a:gd name="adj1" fmla="val 5400000"/>
              <a:gd name="adj2" fmla="val 10800000"/>
            </a:avLst>
          </a:prstGeom>
          <a:solidFill>
            <a:srgbClr val="FACFB7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7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 descr="DSC_3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638"/>
            <a:ext cx="9199563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D47CA7F0-EAD4-5345-8DCE-B0F254FFE667}"/>
              </a:ext>
            </a:extLst>
          </p:cNvPr>
          <p:cNvSpPr txBox="1"/>
          <p:nvPr/>
        </p:nvSpPr>
        <p:spPr>
          <a:xfrm>
            <a:off x="451262" y="748150"/>
            <a:ext cx="1415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Example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77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050" descr="DSC_35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365125"/>
            <a:ext cx="9253538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732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898" name="Picture 2050" descr="DSC_35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4540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B339BE47-CEAA-E247-AA0B-042729729956}"/>
              </a:ext>
            </a:extLst>
          </p:cNvPr>
          <p:cNvSpPr txBox="1"/>
          <p:nvPr/>
        </p:nvSpPr>
        <p:spPr>
          <a:xfrm>
            <a:off x="4700470" y="559220"/>
            <a:ext cx="43377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20 cm de neige fraîche et du </a:t>
            </a:r>
            <a:r>
              <a:rPr lang="de-DE" sz="2400" dirty="0" err="1"/>
              <a:t>vent</a:t>
            </a:r>
            <a:r>
              <a:rPr lang="de-DE" sz="2400" dirty="0"/>
              <a:t> </a:t>
            </a:r>
            <a:r>
              <a:rPr lang="de-DE" sz="2400" dirty="0" err="1"/>
              <a:t>modéré</a:t>
            </a:r>
            <a:r>
              <a:rPr lang="de-DE" sz="2400" dirty="0"/>
              <a:t> à fort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Neige </a:t>
            </a:r>
            <a:r>
              <a:rPr lang="de-DE" sz="2400" dirty="0" err="1"/>
              <a:t>soufflée</a:t>
            </a:r>
            <a:r>
              <a:rPr lang="de-DE" sz="2400" dirty="0"/>
              <a:t> </a:t>
            </a:r>
            <a:r>
              <a:rPr lang="de-DE" sz="2400" dirty="0" err="1"/>
              <a:t>récente</a:t>
            </a:r>
            <a:r>
              <a:rPr lang="de-DE" sz="2400" dirty="0"/>
              <a:t> (</a:t>
            </a:r>
            <a:r>
              <a:rPr lang="de-DE" sz="2400" dirty="0" err="1"/>
              <a:t>visible</a:t>
            </a:r>
            <a:r>
              <a:rPr lang="de-DE" sz="2400" dirty="0"/>
              <a:t>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 err="1"/>
              <a:t>Aucune</a:t>
            </a:r>
            <a:r>
              <a:rPr lang="de-DE" sz="2400" dirty="0"/>
              <a:t> </a:t>
            </a:r>
            <a:r>
              <a:rPr lang="de-DE" sz="2400" dirty="0" err="1"/>
              <a:t>signes</a:t>
            </a:r>
            <a:r>
              <a:rPr lang="de-DE" sz="2400" dirty="0"/>
              <a:t> </a:t>
            </a:r>
            <a:r>
              <a:rPr lang="de-DE" sz="2400" dirty="0" err="1"/>
              <a:t>d‘alarme</a:t>
            </a:r>
            <a:r>
              <a:rPr lang="de-DE" sz="2400" dirty="0"/>
              <a:t> en </a:t>
            </a:r>
            <a:r>
              <a:rPr lang="de-DE" sz="2400" dirty="0" err="1"/>
              <a:t>montée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57019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1DE97584-D9F8-B942-9147-1686DD4B1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0" t="8000" r="7603" b="6467"/>
          <a:stretch/>
        </p:blipFill>
        <p:spPr>
          <a:xfrm>
            <a:off x="4604559" y="2491816"/>
            <a:ext cx="4262341" cy="435649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 rotWithShape="1">
          <a:blip r:embed="rId4"/>
          <a:srcRect b="12954"/>
          <a:stretch/>
        </p:blipFill>
        <p:spPr>
          <a:xfrm>
            <a:off x="4737208" y="-503324"/>
            <a:ext cx="4114692" cy="3052386"/>
          </a:xfrm>
          <a:prstGeom prst="rect">
            <a:avLst/>
          </a:prstGeom>
        </p:spPr>
      </p:pic>
      <p:pic>
        <p:nvPicPr>
          <p:cNvPr id="2" name="Bild 1" descr="DSC_35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40746" cy="6858000"/>
          </a:xfrm>
          <a:prstGeom prst="rect">
            <a:avLst/>
          </a:prstGeom>
        </p:spPr>
      </p:pic>
      <p:sp>
        <p:nvSpPr>
          <p:cNvPr id="6" name="Multiplizieren 5"/>
          <p:cNvSpPr/>
          <p:nvPr/>
        </p:nvSpPr>
        <p:spPr bwMode="auto">
          <a:xfrm>
            <a:off x="7871155" y="6513335"/>
            <a:ext cx="301625" cy="350836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Multiplizieren 6"/>
          <p:cNvSpPr/>
          <p:nvPr/>
        </p:nvSpPr>
        <p:spPr bwMode="auto">
          <a:xfrm>
            <a:off x="7374140" y="6156669"/>
            <a:ext cx="287336" cy="357190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Multiplizieren 7"/>
          <p:cNvSpPr/>
          <p:nvPr/>
        </p:nvSpPr>
        <p:spPr bwMode="auto">
          <a:xfrm>
            <a:off x="5329765" y="3423417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9" name="Gerade Verbindung 8"/>
          <p:cNvCxnSpPr>
            <a:cxnSpLocks/>
          </p:cNvCxnSpPr>
          <p:nvPr/>
        </p:nvCxnSpPr>
        <p:spPr bwMode="auto">
          <a:xfrm>
            <a:off x="7773008" y="3646091"/>
            <a:ext cx="0" cy="20402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Oval 9"/>
          <p:cNvSpPr/>
          <p:nvPr/>
        </p:nvSpPr>
        <p:spPr bwMode="auto">
          <a:xfrm>
            <a:off x="7692437" y="3568129"/>
            <a:ext cx="174625" cy="17462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Multiplizieren 10"/>
          <p:cNvSpPr/>
          <p:nvPr/>
        </p:nvSpPr>
        <p:spPr bwMode="auto">
          <a:xfrm>
            <a:off x="7597566" y="5748274"/>
            <a:ext cx="406399" cy="477837"/>
          </a:xfrm>
          <a:prstGeom prst="mathMultiply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12" name="Gerade Verbindung 11"/>
          <p:cNvCxnSpPr/>
          <p:nvPr/>
        </p:nvCxnSpPr>
        <p:spPr bwMode="auto">
          <a:xfrm>
            <a:off x="5905397" y="3646091"/>
            <a:ext cx="184794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Kreis 13"/>
          <p:cNvSpPr/>
          <p:nvPr/>
        </p:nvSpPr>
        <p:spPr bwMode="auto">
          <a:xfrm>
            <a:off x="7009089" y="2873710"/>
            <a:ext cx="1583352" cy="1570300"/>
          </a:xfrm>
          <a:prstGeom prst="pie">
            <a:avLst>
              <a:gd name="adj1" fmla="val 5400000"/>
              <a:gd name="adj2" fmla="val 10800000"/>
            </a:avLst>
          </a:prstGeom>
          <a:solidFill>
            <a:srgbClr val="FACFB7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Freihandform 12"/>
          <p:cNvSpPr/>
          <p:nvPr/>
        </p:nvSpPr>
        <p:spPr bwMode="auto">
          <a:xfrm>
            <a:off x="6865989" y="-265471"/>
            <a:ext cx="1933882" cy="1753456"/>
          </a:xfrm>
          <a:custGeom>
            <a:avLst/>
            <a:gdLst>
              <a:gd name="connsiteX0" fmla="*/ 1933882 w 1933882"/>
              <a:gd name="connsiteY0" fmla="*/ 0 h 1753456"/>
              <a:gd name="connsiteX1" fmla="*/ 1599585 w 1933882"/>
              <a:gd name="connsiteY1" fmla="*/ 353961 h 1753456"/>
              <a:gd name="connsiteX2" fmla="*/ 1304617 w 1933882"/>
              <a:gd name="connsiteY2" fmla="*/ 550606 h 1753456"/>
              <a:gd name="connsiteX3" fmla="*/ 852334 w 1933882"/>
              <a:gd name="connsiteY3" fmla="*/ 776748 h 1753456"/>
              <a:gd name="connsiteX4" fmla="*/ 439379 w 1933882"/>
              <a:gd name="connsiteY4" fmla="*/ 963561 h 1753456"/>
              <a:gd name="connsiteX5" fmla="*/ 134579 w 1933882"/>
              <a:gd name="connsiteY5" fmla="*/ 1179871 h 1753456"/>
              <a:gd name="connsiteX6" fmla="*/ 6759 w 1933882"/>
              <a:gd name="connsiteY6" fmla="*/ 1681316 h 1753456"/>
              <a:gd name="connsiteX7" fmla="*/ 16592 w 1933882"/>
              <a:gd name="connsiteY7" fmla="*/ 1750142 h 1753456"/>
              <a:gd name="connsiteX8" fmla="*/ 16592 w 1933882"/>
              <a:gd name="connsiteY8" fmla="*/ 1750142 h 175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3882" h="1753456">
                <a:moveTo>
                  <a:pt x="1933882" y="0"/>
                </a:moveTo>
                <a:cubicBezTo>
                  <a:pt x="1819172" y="131096"/>
                  <a:pt x="1704462" y="262193"/>
                  <a:pt x="1599585" y="353961"/>
                </a:cubicBezTo>
                <a:cubicBezTo>
                  <a:pt x="1494708" y="445729"/>
                  <a:pt x="1429159" y="480142"/>
                  <a:pt x="1304617" y="550606"/>
                </a:cubicBezTo>
                <a:cubicBezTo>
                  <a:pt x="1180075" y="621071"/>
                  <a:pt x="996540" y="707922"/>
                  <a:pt x="852334" y="776748"/>
                </a:cubicBezTo>
                <a:cubicBezTo>
                  <a:pt x="708128" y="845574"/>
                  <a:pt x="559005" y="896374"/>
                  <a:pt x="439379" y="963561"/>
                </a:cubicBezTo>
                <a:cubicBezTo>
                  <a:pt x="319753" y="1030748"/>
                  <a:pt x="206682" y="1060245"/>
                  <a:pt x="134579" y="1179871"/>
                </a:cubicBezTo>
                <a:cubicBezTo>
                  <a:pt x="62476" y="1299497"/>
                  <a:pt x="26423" y="1586271"/>
                  <a:pt x="6759" y="1681316"/>
                </a:cubicBezTo>
                <a:cubicBezTo>
                  <a:pt x="-12906" y="1776361"/>
                  <a:pt x="16592" y="1750142"/>
                  <a:pt x="16592" y="1750142"/>
                </a:cubicBezTo>
                <a:lnTo>
                  <a:pt x="16592" y="1750142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Freihandform 14"/>
          <p:cNvSpPr/>
          <p:nvPr/>
        </p:nvSpPr>
        <p:spPr bwMode="auto">
          <a:xfrm>
            <a:off x="5751871" y="1406013"/>
            <a:ext cx="1111045" cy="695568"/>
          </a:xfrm>
          <a:custGeom>
            <a:avLst/>
            <a:gdLst>
              <a:gd name="connsiteX0" fmla="*/ 1111045 w 1111045"/>
              <a:gd name="connsiteY0" fmla="*/ 78658 h 695568"/>
              <a:gd name="connsiteX1" fmla="*/ 1042219 w 1111045"/>
              <a:gd name="connsiteY1" fmla="*/ 353961 h 695568"/>
              <a:gd name="connsiteX2" fmla="*/ 924232 w 1111045"/>
              <a:gd name="connsiteY2" fmla="*/ 530942 h 695568"/>
              <a:gd name="connsiteX3" fmla="*/ 698090 w 1111045"/>
              <a:gd name="connsiteY3" fmla="*/ 648929 h 695568"/>
              <a:gd name="connsiteX4" fmla="*/ 442452 w 1111045"/>
              <a:gd name="connsiteY4" fmla="*/ 688258 h 695568"/>
              <a:gd name="connsiteX5" fmla="*/ 167148 w 1111045"/>
              <a:gd name="connsiteY5" fmla="*/ 511277 h 695568"/>
              <a:gd name="connsiteX6" fmla="*/ 58994 w 1111045"/>
              <a:gd name="connsiteY6" fmla="*/ 324464 h 695568"/>
              <a:gd name="connsiteX7" fmla="*/ 0 w 1111045"/>
              <a:gd name="connsiteY7" fmla="*/ 0 h 69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1045" h="695568">
                <a:moveTo>
                  <a:pt x="1111045" y="78658"/>
                </a:moveTo>
                <a:cubicBezTo>
                  <a:pt x="1092199" y="178619"/>
                  <a:pt x="1073354" y="278581"/>
                  <a:pt x="1042219" y="353961"/>
                </a:cubicBezTo>
                <a:cubicBezTo>
                  <a:pt x="1011084" y="429341"/>
                  <a:pt x="981587" y="481781"/>
                  <a:pt x="924232" y="530942"/>
                </a:cubicBezTo>
                <a:cubicBezTo>
                  <a:pt x="866877" y="580103"/>
                  <a:pt x="778387" y="622710"/>
                  <a:pt x="698090" y="648929"/>
                </a:cubicBezTo>
                <a:cubicBezTo>
                  <a:pt x="617793" y="675148"/>
                  <a:pt x="530942" y="711200"/>
                  <a:pt x="442452" y="688258"/>
                </a:cubicBezTo>
                <a:cubicBezTo>
                  <a:pt x="353962" y="665316"/>
                  <a:pt x="231058" y="571909"/>
                  <a:pt x="167148" y="511277"/>
                </a:cubicBezTo>
                <a:cubicBezTo>
                  <a:pt x="103238" y="450645"/>
                  <a:pt x="86852" y="409677"/>
                  <a:pt x="58994" y="324464"/>
                </a:cubicBezTo>
                <a:cubicBezTo>
                  <a:pt x="31136" y="239251"/>
                  <a:pt x="0" y="0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322142" y="1487985"/>
            <a:ext cx="816077" cy="704609"/>
          </a:xfrm>
          <a:prstGeom prst="ellipse">
            <a:avLst/>
          </a:prstGeom>
          <a:noFill/>
          <a:ln w="28575" cap="flat" cmpd="sng" algn="ctr">
            <a:solidFill>
              <a:srgbClr val="1E31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51523" y="1840289"/>
            <a:ext cx="1750142" cy="1485537"/>
          </a:xfrm>
          <a:prstGeom prst="ellipse">
            <a:avLst/>
          </a:prstGeom>
          <a:noFill/>
          <a:ln w="28575" cap="flat" cmpd="sng" algn="ctr">
            <a:solidFill>
              <a:srgbClr val="1E31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43780" y="1792484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bg1"/>
                </a:solidFill>
                <a:latin typeface="+mn-lt"/>
              </a:rPr>
              <a:t>35-40°</a:t>
            </a:r>
            <a:endParaRPr lang="de-DE" sz="20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9" name="Gerade Verbindung 18"/>
          <p:cNvCxnSpPr>
            <a:cxnSpLocks/>
          </p:cNvCxnSpPr>
          <p:nvPr/>
        </p:nvCxnSpPr>
        <p:spPr bwMode="auto">
          <a:xfrm>
            <a:off x="7049347" y="3662335"/>
            <a:ext cx="0" cy="20239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A62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Multiplizieren 19"/>
          <p:cNvSpPr/>
          <p:nvPr/>
        </p:nvSpPr>
        <p:spPr bwMode="auto">
          <a:xfrm>
            <a:off x="6505912" y="6500513"/>
            <a:ext cx="301625" cy="350836"/>
          </a:xfrm>
          <a:prstGeom prst="mathMultiply">
            <a:avLst/>
          </a:prstGeom>
          <a:solidFill>
            <a:srgbClr val="FFA62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Multiplizieren 20"/>
          <p:cNvSpPr/>
          <p:nvPr/>
        </p:nvSpPr>
        <p:spPr bwMode="auto">
          <a:xfrm>
            <a:off x="6846148" y="5723149"/>
            <a:ext cx="406399" cy="477837"/>
          </a:xfrm>
          <a:prstGeom prst="mathMultiply">
            <a:avLst/>
          </a:prstGeom>
          <a:solidFill>
            <a:srgbClr val="FFA62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953576" y="3584072"/>
            <a:ext cx="174625" cy="174625"/>
          </a:xfrm>
          <a:prstGeom prst="ellipse">
            <a:avLst/>
          </a:prstGeom>
          <a:solidFill>
            <a:srgbClr val="FFA62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xmlns="" id="{8F7B630F-44F6-C142-B52D-E27BDA707C35}"/>
              </a:ext>
            </a:extLst>
          </p:cNvPr>
          <p:cNvGrpSpPr/>
          <p:nvPr/>
        </p:nvGrpSpPr>
        <p:grpSpPr>
          <a:xfrm>
            <a:off x="6264238" y="2894462"/>
            <a:ext cx="1570218" cy="1585585"/>
            <a:chOff x="6264238" y="2894462"/>
            <a:chExt cx="1570218" cy="1585585"/>
          </a:xfrm>
        </p:grpSpPr>
        <p:sp>
          <p:nvSpPr>
            <p:cNvPr id="27" name="Kreis 26"/>
            <p:cNvSpPr/>
            <p:nvPr/>
          </p:nvSpPr>
          <p:spPr bwMode="auto">
            <a:xfrm>
              <a:off x="6264238" y="2894462"/>
              <a:ext cx="1570218" cy="1548763"/>
            </a:xfrm>
            <a:prstGeom prst="pie">
              <a:avLst>
                <a:gd name="adj1" fmla="val 5400000"/>
                <a:gd name="adj2" fmla="val 10800000"/>
              </a:avLst>
            </a:prstGeom>
            <a:solidFill>
              <a:srgbClr val="FACFB7">
                <a:alpha val="44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32" name="Gerade Verbindung mit Pfeil 31"/>
            <p:cNvCxnSpPr>
              <a:cxnSpLocks/>
            </p:cNvCxnSpPr>
            <p:nvPr/>
          </p:nvCxnSpPr>
          <p:spPr bwMode="auto">
            <a:xfrm flipH="1">
              <a:off x="6945276" y="3663141"/>
              <a:ext cx="83308" cy="63485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A62C"/>
              </a:solidFill>
              <a:prstDash val="solid"/>
              <a:round/>
              <a:headEnd type="none" w="lg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3" name="Oval 32"/>
            <p:cNvSpPr/>
            <p:nvPr/>
          </p:nvSpPr>
          <p:spPr bwMode="auto">
            <a:xfrm>
              <a:off x="6829370" y="4305422"/>
              <a:ext cx="174625" cy="174625"/>
            </a:xfrm>
            <a:prstGeom prst="ellipse">
              <a:avLst/>
            </a:prstGeom>
            <a:solidFill>
              <a:srgbClr val="FFA62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2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20" grpId="0" animBg="1"/>
      <p:bldP spid="21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5917A66D-6E86-B747-85E5-21E4121C0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90"/>
            <a:ext cx="9144000" cy="66898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F4241343-D45B-EC4A-8D77-CAFE7756AF7F}"/>
              </a:ext>
            </a:extLst>
          </p:cNvPr>
          <p:cNvSpPr txBox="1"/>
          <p:nvPr/>
        </p:nvSpPr>
        <p:spPr>
          <a:xfrm>
            <a:off x="168441" y="4439653"/>
            <a:ext cx="4464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2 </a:t>
            </a:r>
            <a:r>
              <a:rPr lang="de-DE" sz="2000" b="1" dirty="0" err="1"/>
              <a:t>passages</a:t>
            </a:r>
            <a:r>
              <a:rPr lang="de-DE" sz="2000" b="1" dirty="0"/>
              <a:t> </a:t>
            </a:r>
            <a:r>
              <a:rPr lang="de-DE" sz="2000" b="1" dirty="0" err="1"/>
              <a:t>clés</a:t>
            </a:r>
            <a:endParaRPr lang="de-DE" sz="2000" b="1" dirty="0"/>
          </a:p>
          <a:p>
            <a:pPr marL="285750" indent="-285750">
              <a:buFontTx/>
              <a:buChar char="-"/>
            </a:pPr>
            <a:r>
              <a:rPr lang="de-DE" sz="2000" dirty="0" err="1"/>
              <a:t>Même</a:t>
            </a:r>
            <a:r>
              <a:rPr lang="de-DE" sz="2000" dirty="0"/>
              <a:t> </a:t>
            </a:r>
            <a:r>
              <a:rPr lang="de-DE" sz="2000" dirty="0" err="1"/>
              <a:t>déclivité</a:t>
            </a:r>
            <a:r>
              <a:rPr lang="de-DE" sz="2000" dirty="0"/>
              <a:t> et </a:t>
            </a:r>
            <a:r>
              <a:rPr lang="de-DE" sz="2000" dirty="0" err="1"/>
              <a:t>même</a:t>
            </a:r>
            <a:r>
              <a:rPr lang="de-DE" sz="2000" dirty="0"/>
              <a:t> </a:t>
            </a:r>
            <a:r>
              <a:rPr lang="de-DE" sz="2000" dirty="0" err="1"/>
              <a:t>grandeur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 err="1"/>
              <a:t>Jaune</a:t>
            </a:r>
            <a:r>
              <a:rPr lang="de-DE" sz="2000" dirty="0"/>
              <a:t>: </a:t>
            </a:r>
            <a:r>
              <a:rPr lang="de-DE" sz="2000" dirty="0" err="1"/>
              <a:t>irrégulière</a:t>
            </a:r>
            <a:r>
              <a:rPr lang="de-DE" sz="2000" dirty="0"/>
              <a:t>, </a:t>
            </a:r>
            <a:r>
              <a:rPr lang="de-DE" sz="2000" dirty="0" err="1"/>
              <a:t>signes</a:t>
            </a:r>
            <a:r>
              <a:rPr lang="de-DE" sz="2000" dirty="0"/>
              <a:t> </a:t>
            </a:r>
            <a:r>
              <a:rPr lang="de-DE" sz="2000" dirty="0" err="1"/>
              <a:t>pour</a:t>
            </a:r>
            <a:r>
              <a:rPr lang="de-DE" sz="2000" dirty="0"/>
              <a:t> </a:t>
            </a:r>
            <a:r>
              <a:rPr lang="de-DE" sz="2000" dirty="0" err="1"/>
              <a:t>une</a:t>
            </a:r>
            <a:r>
              <a:rPr lang="de-DE" sz="2000" dirty="0"/>
              <a:t> </a:t>
            </a:r>
            <a:r>
              <a:rPr lang="de-DE" sz="2000" dirty="0" err="1"/>
              <a:t>sitatuation</a:t>
            </a:r>
            <a:r>
              <a:rPr lang="de-DE" sz="2000" dirty="0"/>
              <a:t> </a:t>
            </a:r>
            <a:r>
              <a:rPr lang="de-DE" sz="2000" dirty="0" err="1"/>
              <a:t>plustôt</a:t>
            </a:r>
            <a:r>
              <a:rPr lang="de-DE" sz="2000" dirty="0"/>
              <a:t> favorable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Rouge: </a:t>
            </a:r>
            <a:r>
              <a:rPr lang="de-DE" sz="2000" dirty="0" err="1"/>
              <a:t>régulière</a:t>
            </a:r>
            <a:r>
              <a:rPr lang="de-DE" sz="2000" dirty="0"/>
              <a:t>, </a:t>
            </a:r>
            <a:r>
              <a:rPr lang="de-DE" sz="2000" dirty="0" err="1"/>
              <a:t>situation</a:t>
            </a:r>
            <a:r>
              <a:rPr lang="de-DE" sz="2000" dirty="0"/>
              <a:t> </a:t>
            </a:r>
            <a:r>
              <a:rPr lang="de-DE" sz="2000" dirty="0" err="1"/>
              <a:t>avalancheuse</a:t>
            </a:r>
            <a:r>
              <a:rPr lang="de-DE" sz="2000" dirty="0"/>
              <a:t> </a:t>
            </a:r>
            <a:r>
              <a:rPr lang="de-DE" sz="2000" dirty="0" err="1"/>
              <a:t>incertain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997096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5917A66D-6E86-B747-85E5-21E4121C0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1" y="-156541"/>
            <a:ext cx="9144000" cy="668982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xmlns="" id="{D43B0944-7A45-914F-A674-EC85B89A0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0" t="8000" r="7603" b="6467"/>
          <a:stretch/>
        </p:blipFill>
        <p:spPr>
          <a:xfrm>
            <a:off x="38090" y="3157027"/>
            <a:ext cx="3644058" cy="372455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024079D7-34C0-D14F-A0AF-F7C75ACB6453}"/>
              </a:ext>
            </a:extLst>
          </p:cNvPr>
          <p:cNvSpPr txBox="1"/>
          <p:nvPr/>
        </p:nvSpPr>
        <p:spPr>
          <a:xfrm>
            <a:off x="1802860" y="6569414"/>
            <a:ext cx="3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✘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9DEB9AB-4279-1D47-B28A-45F7FF9D769D}"/>
              </a:ext>
            </a:extLst>
          </p:cNvPr>
          <p:cNvSpPr txBox="1"/>
          <p:nvPr/>
        </p:nvSpPr>
        <p:spPr>
          <a:xfrm>
            <a:off x="2084962" y="6280419"/>
            <a:ext cx="3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✘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CBFA07F-70B2-DC41-BC71-C2C4B818CFA7}"/>
              </a:ext>
            </a:extLst>
          </p:cNvPr>
          <p:cNvSpPr txBox="1"/>
          <p:nvPr/>
        </p:nvSpPr>
        <p:spPr>
          <a:xfrm>
            <a:off x="1919592" y="5881672"/>
            <a:ext cx="33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FF00"/>
                </a:solidFill>
              </a:rPr>
              <a:t>✘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B9DA56D4-8F4D-864D-B0FA-FB092BD35793}"/>
              </a:ext>
            </a:extLst>
          </p:cNvPr>
          <p:cNvSpPr txBox="1"/>
          <p:nvPr/>
        </p:nvSpPr>
        <p:spPr>
          <a:xfrm>
            <a:off x="612843" y="4374335"/>
            <a:ext cx="3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✘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80B4889A-74FB-F54C-BEF8-F8421A52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201" y="4556039"/>
            <a:ext cx="692216" cy="680679"/>
          </a:xfrm>
          <a:prstGeom prst="rect">
            <a:avLst/>
          </a:prstGeom>
        </p:spPr>
      </p:pic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xmlns="" id="{19A177D9-404D-6C47-B5B1-BF0EDBF3C262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968722" y="4546727"/>
            <a:ext cx="1074086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xmlns="" id="{2DEC93D9-CF43-4341-AF5B-6E9EBCBACF5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084962" y="4608336"/>
            <a:ext cx="19455" cy="1273336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xmlns="" id="{43E0BD27-6747-4445-9EFC-60851A7BF840}"/>
              </a:ext>
            </a:extLst>
          </p:cNvPr>
          <p:cNvCxnSpPr>
            <a:cxnSpLocks/>
          </p:cNvCxnSpPr>
          <p:nvPr/>
        </p:nvCxnSpPr>
        <p:spPr bwMode="auto">
          <a:xfrm flipH="1">
            <a:off x="1765996" y="4581870"/>
            <a:ext cx="318966" cy="4073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00"/>
            </a:solidFill>
            <a:prstDash val="solid"/>
            <a:round/>
            <a:headEnd type="none" w="lg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A09E962-9624-5F42-B855-6B34050422D8}"/>
              </a:ext>
            </a:extLst>
          </p:cNvPr>
          <p:cNvSpPr/>
          <p:nvPr/>
        </p:nvSpPr>
        <p:spPr>
          <a:xfrm>
            <a:off x="2042808" y="4485118"/>
            <a:ext cx="123217" cy="1232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F5CFAFE-1957-AF4B-A3D0-19DB35A011EB}"/>
              </a:ext>
            </a:extLst>
          </p:cNvPr>
          <p:cNvSpPr/>
          <p:nvPr/>
        </p:nvSpPr>
        <p:spPr>
          <a:xfrm>
            <a:off x="1659013" y="4998515"/>
            <a:ext cx="123217" cy="1232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28FDB0B5-DE65-414C-9950-DC153F96BDC9}"/>
              </a:ext>
            </a:extLst>
          </p:cNvPr>
          <p:cNvSpPr txBox="1"/>
          <p:nvPr/>
        </p:nvSpPr>
        <p:spPr>
          <a:xfrm>
            <a:off x="2321669" y="5894642"/>
            <a:ext cx="33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98546371-88A8-5D4A-ABCE-B43BF3D6F27A}"/>
              </a:ext>
            </a:extLst>
          </p:cNvPr>
          <p:cNvSpPr txBox="1"/>
          <p:nvPr/>
        </p:nvSpPr>
        <p:spPr>
          <a:xfrm>
            <a:off x="2130705" y="6280767"/>
            <a:ext cx="3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46253F19-3B31-9D4F-9157-F3AA546A9D23}"/>
              </a:ext>
            </a:extLst>
          </p:cNvPr>
          <p:cNvSpPr txBox="1"/>
          <p:nvPr/>
        </p:nvSpPr>
        <p:spPr>
          <a:xfrm>
            <a:off x="2470826" y="6588870"/>
            <a:ext cx="3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✘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6D46EBB6-395F-0D4E-BC74-24CC7C6BE22D}"/>
              </a:ext>
            </a:extLst>
          </p:cNvPr>
          <p:cNvSpPr txBox="1"/>
          <p:nvPr/>
        </p:nvSpPr>
        <p:spPr>
          <a:xfrm>
            <a:off x="655454" y="3462371"/>
            <a:ext cx="33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✘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xmlns="" id="{565F038D-2A50-414E-A5FF-7EE5072947DC}"/>
              </a:ext>
            </a:extLst>
          </p:cNvPr>
          <p:cNvCxnSpPr>
            <a:cxnSpLocks/>
          </p:cNvCxnSpPr>
          <p:nvPr/>
        </p:nvCxnSpPr>
        <p:spPr>
          <a:xfrm>
            <a:off x="943583" y="3640553"/>
            <a:ext cx="147211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xmlns="" id="{71A6CB98-672F-C944-9670-AABF41E1F6E4}"/>
              </a:ext>
            </a:extLst>
          </p:cNvPr>
          <p:cNvCxnSpPr>
            <a:cxnSpLocks/>
          </p:cNvCxnSpPr>
          <p:nvPr/>
        </p:nvCxnSpPr>
        <p:spPr>
          <a:xfrm flipV="1">
            <a:off x="2519463" y="3702867"/>
            <a:ext cx="0" cy="21210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Grafik 34">
            <a:extLst>
              <a:ext uri="{FF2B5EF4-FFF2-40B4-BE49-F238E27FC236}">
                <a16:creationId xmlns:a16="http://schemas.microsoft.com/office/drawing/2014/main" xmlns="" id="{6AACBA81-CE91-1C46-984A-048BB4C97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917" y="3639143"/>
            <a:ext cx="692216" cy="680679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06A779-80FF-DD40-814F-DCC4C8DEFC2B}"/>
              </a:ext>
            </a:extLst>
          </p:cNvPr>
          <p:cNvSpPr/>
          <p:nvPr/>
        </p:nvSpPr>
        <p:spPr>
          <a:xfrm>
            <a:off x="2463644" y="3585429"/>
            <a:ext cx="123217" cy="12321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xmlns="" id="{85D8C4F0-A00E-F64D-91AC-ADD55E6034CB}"/>
              </a:ext>
            </a:extLst>
          </p:cNvPr>
          <p:cNvCxnSpPr>
            <a:cxnSpLocks/>
            <a:stCxn id="34" idx="3"/>
          </p:cNvCxnSpPr>
          <p:nvPr/>
        </p:nvCxnSpPr>
        <p:spPr bwMode="auto">
          <a:xfrm flipH="1">
            <a:off x="2321669" y="3690601"/>
            <a:ext cx="160020" cy="50157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lg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5B344C50-4FB5-2044-91E8-610CB8802399}"/>
              </a:ext>
            </a:extLst>
          </p:cNvPr>
          <p:cNvSpPr/>
          <p:nvPr/>
        </p:nvSpPr>
        <p:spPr>
          <a:xfrm>
            <a:off x="2248027" y="4200840"/>
            <a:ext cx="123217" cy="12321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84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 animBg="1"/>
      <p:bldP spid="23" grpId="0" animBg="1"/>
      <p:bldP spid="24" grpId="0"/>
      <p:bldP spid="25" grpId="0"/>
      <p:bldP spid="26" grpId="0"/>
      <p:bldP spid="28" grpId="0"/>
      <p:bldP spid="34" grpId="0" animBg="1"/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02098B8-412E-1045-8D59-0DAA460E6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593"/>
            <a:ext cx="9144000" cy="638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8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047038" cy="1143000"/>
          </a:xfrm>
        </p:spPr>
        <p:txBody>
          <a:bodyPr/>
          <a:lstStyle/>
          <a:p>
            <a:r>
              <a:rPr lang="de-CH" dirty="0"/>
              <a:t>B</a:t>
            </a:r>
            <a:r>
              <a:rPr lang="de-CH" dirty="0" smtClean="0"/>
              <a:t>ases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96136" y="1223740"/>
            <a:ext cx="2827338" cy="4221162"/>
          </a:xfrm>
        </p:spPr>
        <p:txBody>
          <a:bodyPr anchor="ctr"/>
          <a:lstStyle/>
          <a:p>
            <a:r>
              <a:rPr lang="de-CH" sz="2400" dirty="0" err="1" smtClean="0"/>
              <a:t>Sensibilisation</a:t>
            </a:r>
            <a:endParaRPr lang="de-CH" sz="2400" dirty="0" smtClean="0"/>
          </a:p>
          <a:p>
            <a:r>
              <a:rPr lang="de-CH" sz="2400" dirty="0" err="1" smtClean="0"/>
              <a:t>Mesures</a:t>
            </a:r>
            <a:r>
              <a:rPr lang="de-CH" sz="2400" dirty="0" smtClean="0"/>
              <a:t> </a:t>
            </a:r>
            <a:r>
              <a:rPr lang="de-CH" sz="2400" dirty="0" err="1" smtClean="0"/>
              <a:t>d‘ordre</a:t>
            </a:r>
            <a:r>
              <a:rPr lang="de-CH" sz="2400" dirty="0" smtClean="0"/>
              <a:t> </a:t>
            </a:r>
            <a:r>
              <a:rPr lang="de-CH" sz="2400" dirty="0" err="1" smtClean="0"/>
              <a:t>général</a:t>
            </a:r>
            <a:endParaRPr lang="de-CH" sz="2400" dirty="0" smtClean="0"/>
          </a:p>
          <a:p>
            <a:r>
              <a:rPr lang="de-CH" sz="2400" dirty="0" err="1" smtClean="0"/>
              <a:t>Equipement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6007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1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3765C25E-1088-284D-8FC4-ACF94A979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70"/>
            <a:ext cx="9144000" cy="65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50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Degrés</a:t>
            </a:r>
            <a:r>
              <a:rPr lang="de-CH" dirty="0" smtClean="0"/>
              <a:t> de </a:t>
            </a:r>
            <a:r>
              <a:rPr lang="de-CH" dirty="0" err="1" smtClean="0"/>
              <a:t>danger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4149080"/>
            <a:ext cx="8047038" cy="1870720"/>
          </a:xfrm>
        </p:spPr>
        <p:txBody>
          <a:bodyPr/>
          <a:lstStyle/>
          <a:p>
            <a:r>
              <a:rPr lang="de-CH" dirty="0" smtClean="0"/>
              <a:t>Version </a:t>
            </a:r>
            <a:r>
              <a:rPr lang="de-CH" dirty="0" err="1" smtClean="0"/>
              <a:t>courte</a:t>
            </a:r>
            <a:r>
              <a:rPr lang="de-CH" dirty="0" smtClean="0"/>
              <a:t> </a:t>
            </a:r>
            <a:r>
              <a:rPr lang="de-CH" dirty="0" err="1" smtClean="0"/>
              <a:t>adaptée</a:t>
            </a:r>
            <a:r>
              <a:rPr lang="de-CH" dirty="0" smtClean="0"/>
              <a:t> </a:t>
            </a:r>
            <a:r>
              <a:rPr lang="de-CH" dirty="0" err="1" smtClean="0"/>
              <a:t>aux</a:t>
            </a:r>
            <a:r>
              <a:rPr lang="de-CH" dirty="0" smtClean="0"/>
              <a:t> </a:t>
            </a:r>
            <a:r>
              <a:rPr lang="fr-FR" dirty="0" smtClean="0"/>
              <a:t>sports</a:t>
            </a:r>
            <a:r>
              <a:rPr lang="de-CH" dirty="0" smtClean="0"/>
              <a:t> </a:t>
            </a:r>
            <a:r>
              <a:rPr lang="de-CH" dirty="0" err="1" smtClean="0"/>
              <a:t>d‘hiver</a:t>
            </a:r>
            <a:endParaRPr lang="de-CH" dirty="0" smtClean="0"/>
          </a:p>
          <a:p>
            <a:r>
              <a:rPr lang="de-CH" dirty="0" err="1" smtClean="0"/>
              <a:t>L‘histoire</a:t>
            </a:r>
            <a:r>
              <a:rPr lang="de-CH" dirty="0" smtClean="0"/>
              <a:t> du </a:t>
            </a:r>
            <a:r>
              <a:rPr lang="de-CH" dirty="0" err="1" smtClean="0"/>
              <a:t>graphique</a:t>
            </a:r>
            <a:r>
              <a:rPr lang="de-CH" dirty="0" smtClean="0"/>
              <a:t> (3≠3)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164288" cy="27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7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dirty="0" smtClean="0"/>
              <a:t>Grille 3X3 </a:t>
            </a:r>
            <a:r>
              <a:rPr lang="de-CH" sz="2800" dirty="0" err="1" smtClean="0"/>
              <a:t>pour</a:t>
            </a:r>
            <a:r>
              <a:rPr lang="de-CH" sz="2800" dirty="0" smtClean="0"/>
              <a:t> </a:t>
            </a:r>
            <a:r>
              <a:rPr lang="de-CH" sz="2800" dirty="0" err="1" smtClean="0"/>
              <a:t>l‘évaluation</a:t>
            </a:r>
            <a:r>
              <a:rPr lang="de-CH" sz="2800" dirty="0" smtClean="0"/>
              <a:t> et la </a:t>
            </a:r>
            <a:r>
              <a:rPr lang="de-CH" sz="2800" dirty="0" err="1" smtClean="0"/>
              <a:t>prise</a:t>
            </a:r>
            <a:r>
              <a:rPr lang="de-CH" sz="2800" dirty="0" smtClean="0"/>
              <a:t> de </a:t>
            </a:r>
            <a:r>
              <a:rPr lang="de-CH" sz="2800" dirty="0" err="1" smtClean="0"/>
              <a:t>décision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55776" y="1798638"/>
            <a:ext cx="5872262" cy="4582690"/>
          </a:xfrm>
        </p:spPr>
        <p:txBody>
          <a:bodyPr/>
          <a:lstStyle/>
          <a:p>
            <a:r>
              <a:rPr lang="de-CH" sz="2400" dirty="0" smtClean="0"/>
              <a:t>Plus de </a:t>
            </a:r>
            <a:r>
              <a:rPr lang="de-CH" sz="2400" dirty="0" err="1" smtClean="0"/>
              <a:t>mots</a:t>
            </a:r>
            <a:r>
              <a:rPr lang="de-CH" sz="2400" dirty="0" smtClean="0"/>
              <a:t> </a:t>
            </a:r>
            <a:r>
              <a:rPr lang="de-CH" sz="2400" dirty="0" err="1" smtClean="0"/>
              <a:t>clés</a:t>
            </a:r>
            <a:endParaRPr lang="de-CH" sz="2400" dirty="0" smtClean="0"/>
          </a:p>
          <a:p>
            <a:r>
              <a:rPr lang="de-CH" sz="2400" dirty="0" smtClean="0"/>
              <a:t>Quelle </a:t>
            </a:r>
            <a:r>
              <a:rPr lang="de-CH" sz="2400" dirty="0" err="1" smtClean="0"/>
              <a:t>course</a:t>
            </a:r>
            <a:r>
              <a:rPr lang="de-CH" sz="2400" dirty="0" smtClean="0"/>
              <a:t>?</a:t>
            </a:r>
          </a:p>
          <a:p>
            <a:r>
              <a:rPr lang="de-CH" sz="2400" dirty="0" err="1" smtClean="0"/>
              <a:t>Quel</a:t>
            </a:r>
            <a:r>
              <a:rPr lang="de-CH" sz="2400" dirty="0" smtClean="0"/>
              <a:t> </a:t>
            </a:r>
            <a:r>
              <a:rPr lang="de-CH" sz="2400" dirty="0" err="1" smtClean="0"/>
              <a:t>itinéraire</a:t>
            </a:r>
            <a:r>
              <a:rPr lang="de-CH" sz="2400" dirty="0" smtClean="0"/>
              <a:t>?</a:t>
            </a:r>
          </a:p>
          <a:p>
            <a:pPr lvl="1"/>
            <a:r>
              <a:rPr lang="de-CH" sz="2400" dirty="0" err="1" smtClean="0"/>
              <a:t>Est-ce</a:t>
            </a:r>
            <a:r>
              <a:rPr lang="de-CH" sz="2400" dirty="0" smtClean="0"/>
              <a:t> </a:t>
            </a:r>
            <a:r>
              <a:rPr lang="de-CH" sz="2400" dirty="0" err="1" smtClean="0"/>
              <a:t>que</a:t>
            </a:r>
            <a:r>
              <a:rPr lang="de-CH" sz="2400" dirty="0" smtClean="0"/>
              <a:t> </a:t>
            </a:r>
            <a:r>
              <a:rPr lang="de-CH" sz="2400" dirty="0" err="1" smtClean="0"/>
              <a:t>mes</a:t>
            </a:r>
            <a:r>
              <a:rPr lang="de-CH" sz="2400" dirty="0" smtClean="0"/>
              <a:t> </a:t>
            </a:r>
            <a:r>
              <a:rPr lang="de-CH" sz="2400" dirty="0" err="1" smtClean="0"/>
              <a:t>hypothèses</a:t>
            </a:r>
            <a:r>
              <a:rPr lang="de-CH" sz="2400" dirty="0" smtClean="0"/>
              <a:t> </a:t>
            </a:r>
            <a:r>
              <a:rPr lang="de-CH" sz="2400" dirty="0" err="1" smtClean="0"/>
              <a:t>correspondent</a:t>
            </a:r>
            <a:r>
              <a:rPr lang="de-CH" sz="2400" dirty="0" smtClean="0"/>
              <a:t> à la </a:t>
            </a:r>
            <a:r>
              <a:rPr lang="de-CH" sz="2400" dirty="0" err="1" smtClean="0"/>
              <a:t>réalité</a:t>
            </a:r>
            <a:r>
              <a:rPr lang="de-CH" sz="2400" dirty="0" smtClean="0"/>
              <a:t> ?</a:t>
            </a:r>
          </a:p>
          <a:p>
            <a:pPr lvl="1"/>
            <a:r>
              <a:rPr lang="de-CH" sz="2400" dirty="0" smtClean="0"/>
              <a:t>Si </a:t>
            </a:r>
            <a:r>
              <a:rPr lang="de-CH" sz="2400" dirty="0" err="1" smtClean="0"/>
              <a:t>nécessaire</a:t>
            </a:r>
            <a:r>
              <a:rPr lang="de-CH" sz="2400" dirty="0" smtClean="0"/>
              <a:t> </a:t>
            </a:r>
            <a:r>
              <a:rPr lang="de-CH" sz="2400" dirty="0" err="1" smtClean="0"/>
              <a:t>réviser</a:t>
            </a:r>
            <a:r>
              <a:rPr lang="de-CH" sz="2400" dirty="0" smtClean="0"/>
              <a:t> la </a:t>
            </a:r>
            <a:r>
              <a:rPr lang="de-CH" sz="2400" dirty="0" err="1" smtClean="0"/>
              <a:t>planification</a:t>
            </a:r>
            <a:endParaRPr lang="de-CH" sz="2400" dirty="0" smtClean="0"/>
          </a:p>
          <a:p>
            <a:r>
              <a:rPr lang="de-CH" sz="2400" dirty="0" err="1" smtClean="0"/>
              <a:t>Pente</a:t>
            </a:r>
            <a:r>
              <a:rPr lang="de-CH" sz="2400" dirty="0" smtClean="0"/>
              <a:t> </a:t>
            </a:r>
            <a:r>
              <a:rPr lang="de-CH" sz="2400" dirty="0" err="1" smtClean="0"/>
              <a:t>possible</a:t>
            </a:r>
            <a:r>
              <a:rPr lang="de-CH" sz="2400" dirty="0" smtClean="0"/>
              <a:t> ? Comment ?</a:t>
            </a:r>
          </a:p>
          <a:p>
            <a:pPr lvl="1"/>
            <a:r>
              <a:rPr lang="de-CH" sz="2400" dirty="0" smtClean="0"/>
              <a:t>Go/</a:t>
            </a:r>
            <a:r>
              <a:rPr lang="de-CH" sz="2400" b="1" dirty="0" err="1" smtClean="0"/>
              <a:t>go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here</a:t>
            </a:r>
            <a:r>
              <a:rPr lang="de-CH" sz="2400" dirty="0" smtClean="0"/>
              <a:t>/no </a:t>
            </a:r>
            <a:r>
              <a:rPr lang="de-CH" sz="2400" dirty="0" err="1" smtClean="0"/>
              <a:t>go</a:t>
            </a:r>
            <a:endParaRPr lang="de-CH" sz="2400" dirty="0" smtClean="0"/>
          </a:p>
          <a:p>
            <a:r>
              <a:rPr lang="de-CH" sz="2400" dirty="0" err="1" smtClean="0"/>
              <a:t>Réflexion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2288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88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Informations</a:t>
            </a:r>
            <a:r>
              <a:rPr lang="de-CH" dirty="0" smtClean="0"/>
              <a:t> du 1er filtre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798638"/>
            <a:ext cx="3856038" cy="4221162"/>
          </a:xfrm>
        </p:spPr>
        <p:txBody>
          <a:bodyPr/>
          <a:lstStyle/>
          <a:p>
            <a:r>
              <a:rPr lang="de-CH" dirty="0" err="1" smtClean="0"/>
              <a:t>Planification</a:t>
            </a:r>
            <a:r>
              <a:rPr lang="de-CH" dirty="0" smtClean="0"/>
              <a:t> de </a:t>
            </a:r>
            <a:r>
              <a:rPr lang="de-CH" dirty="0" err="1" smtClean="0"/>
              <a:t>course</a:t>
            </a:r>
            <a:endParaRPr lang="de-CH" dirty="0" smtClean="0"/>
          </a:p>
          <a:p>
            <a:r>
              <a:rPr lang="de-CH" dirty="0" smtClean="0"/>
              <a:t>Remarques </a:t>
            </a:r>
            <a:r>
              <a:rPr lang="de-CH" dirty="0" err="1" smtClean="0"/>
              <a:t>concernant</a:t>
            </a:r>
            <a:r>
              <a:rPr lang="de-CH" dirty="0" smtClean="0"/>
              <a:t> les </a:t>
            </a:r>
            <a:r>
              <a:rPr lang="de-CH" dirty="0" err="1" smtClean="0"/>
              <a:t>nouveaux</a:t>
            </a:r>
            <a:r>
              <a:rPr lang="de-CH" dirty="0" smtClean="0"/>
              <a:t> </a:t>
            </a:r>
            <a:r>
              <a:rPr lang="de-CH" dirty="0" err="1" smtClean="0"/>
              <a:t>supports</a:t>
            </a:r>
            <a:r>
              <a:rPr lang="de-CH" dirty="0" smtClean="0"/>
              <a:t> </a:t>
            </a:r>
            <a:r>
              <a:rPr lang="de-CH" dirty="0" err="1" smtClean="0"/>
              <a:t>sous</a:t>
            </a:r>
            <a:r>
              <a:rPr lang="de-CH" dirty="0" smtClean="0"/>
              <a:t> </a:t>
            </a:r>
            <a:r>
              <a:rPr lang="de-CH" smtClean="0"/>
              <a:t>internet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5007"/>
            <a:ext cx="4206259" cy="292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6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Informations</a:t>
            </a:r>
            <a:r>
              <a:rPr lang="de-CH" dirty="0" smtClean="0"/>
              <a:t> du 1er filtre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4509120"/>
            <a:ext cx="7816478" cy="1510680"/>
          </a:xfrm>
        </p:spPr>
        <p:txBody>
          <a:bodyPr/>
          <a:lstStyle/>
          <a:p>
            <a:r>
              <a:rPr lang="de-CH" dirty="0" smtClean="0"/>
              <a:t>Bulletin und MRG, les 2 </a:t>
            </a:r>
            <a:r>
              <a:rPr lang="de-CH" dirty="0" err="1" smtClean="0"/>
              <a:t>points</a:t>
            </a:r>
            <a:r>
              <a:rPr lang="de-CH" dirty="0" smtClean="0"/>
              <a:t> les plus </a:t>
            </a:r>
            <a:r>
              <a:rPr lang="de-CH" dirty="0" err="1" smtClean="0"/>
              <a:t>importants</a:t>
            </a:r>
            <a:r>
              <a:rPr lang="de-CH" dirty="0" smtClean="0"/>
              <a:t> du 1er filtre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7387"/>
            <a:ext cx="7632848" cy="293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5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Informations</a:t>
            </a:r>
            <a:r>
              <a:rPr lang="de-CH" dirty="0" smtClean="0"/>
              <a:t> du 2ème filtre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798638"/>
            <a:ext cx="3856038" cy="4221162"/>
          </a:xfrm>
        </p:spPr>
        <p:txBody>
          <a:bodyPr/>
          <a:lstStyle/>
          <a:p>
            <a:r>
              <a:rPr lang="de-CH" dirty="0"/>
              <a:t>L</a:t>
            </a:r>
            <a:r>
              <a:rPr lang="de-CH" dirty="0" smtClean="0"/>
              <a:t>es </a:t>
            </a:r>
            <a:r>
              <a:rPr lang="de-CH" dirty="0" err="1" smtClean="0"/>
              <a:t>signaux</a:t>
            </a:r>
            <a:r>
              <a:rPr lang="de-CH" dirty="0" smtClean="0"/>
              <a:t> </a:t>
            </a:r>
            <a:r>
              <a:rPr lang="de-CH" dirty="0" err="1" smtClean="0"/>
              <a:t>d‘alarme</a:t>
            </a:r>
            <a:endParaRPr lang="de-CH" dirty="0" smtClean="0"/>
          </a:p>
          <a:p>
            <a:r>
              <a:rPr lang="de-CH" dirty="0" err="1" smtClean="0"/>
              <a:t>Observations</a:t>
            </a:r>
            <a:r>
              <a:rPr lang="de-CH" dirty="0" smtClean="0"/>
              <a:t> simples </a:t>
            </a:r>
            <a:r>
              <a:rPr lang="de-CH" dirty="0" err="1" smtClean="0"/>
              <a:t>pour</a:t>
            </a:r>
            <a:r>
              <a:rPr lang="de-CH" dirty="0" smtClean="0"/>
              <a:t> </a:t>
            </a:r>
            <a:r>
              <a:rPr lang="de-CH" dirty="0" err="1" smtClean="0"/>
              <a:t>tous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9147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1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Bildschirmpräsentation (4:3)</PresentationFormat>
  <Paragraphs>192</Paragraphs>
  <Slides>40</Slides>
  <Notes>16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Office-Design</vt:lpstr>
      <vt:lpstr>PowerPoint-Präsentation</vt:lpstr>
      <vt:lpstr>§</vt:lpstr>
      <vt:lpstr>PowerPoint-Präsentation</vt:lpstr>
      <vt:lpstr>Bases</vt:lpstr>
      <vt:lpstr>Degrés de danger</vt:lpstr>
      <vt:lpstr>Grille 3X3 pour l‘évaluation et la prise de décision</vt:lpstr>
      <vt:lpstr>Informations du 1er filtre</vt:lpstr>
      <vt:lpstr>Informations du 1er filtre</vt:lpstr>
      <vt:lpstr>Informations du 2ème filtre</vt:lpstr>
      <vt:lpstr>Informations du 2ème filtre</vt:lpstr>
      <vt:lpstr>Informations du 3ème filtre</vt:lpstr>
      <vt:lpstr>Les différents types d‘avalanche</vt:lpstr>
      <vt:lpstr>Situations favorables ou défavorables</vt:lpstr>
      <vt:lpstr>Situations favorables ou défavorables</vt:lpstr>
      <vt:lpstr>Analyse du manteau neigeux</vt:lpstr>
      <vt:lpstr>Facteur humain</vt:lpstr>
      <vt:lpstr>Accident d‘avalanche</vt:lpstr>
      <vt:lpstr>Terrain</vt:lpstr>
      <vt:lpstr>Décision dans la pente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SLF Davos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Beurteilen und Entscheiden</dc:title>
  <dc:creator>Stephan Harvey</dc:creator>
  <cp:lastModifiedBy>Lukas Dürr</cp:lastModifiedBy>
  <cp:revision>81</cp:revision>
  <dcterms:created xsi:type="dcterms:W3CDTF">2013-01-25T07:15:22Z</dcterms:created>
  <dcterms:modified xsi:type="dcterms:W3CDTF">2018-11-21T13:04:24Z</dcterms:modified>
</cp:coreProperties>
</file>